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58" r:id="rId3"/>
    <p:sldId id="259" r:id="rId4"/>
    <p:sldId id="275" r:id="rId5"/>
    <p:sldId id="260" r:id="rId6"/>
    <p:sldId id="262" r:id="rId7"/>
    <p:sldId id="276" r:id="rId8"/>
    <p:sldId id="277" r:id="rId9"/>
    <p:sldId id="261" r:id="rId10"/>
    <p:sldId id="278" r:id="rId11"/>
    <p:sldId id="263" r:id="rId12"/>
    <p:sldId id="264" r:id="rId13"/>
    <p:sldId id="265" r:id="rId14"/>
    <p:sldId id="279" r:id="rId15"/>
    <p:sldId id="280" r:id="rId16"/>
    <p:sldId id="266" r:id="rId17"/>
    <p:sldId id="281" r:id="rId18"/>
    <p:sldId id="282" r:id="rId19"/>
    <p:sldId id="269" r:id="rId20"/>
    <p:sldId id="267" r:id="rId21"/>
    <p:sldId id="283" r:id="rId22"/>
    <p:sldId id="268" r:id="rId23"/>
    <p:sldId id="270" r:id="rId24"/>
    <p:sldId id="271" r:id="rId25"/>
    <p:sldId id="284" r:id="rId26"/>
    <p:sldId id="272" r:id="rId27"/>
    <p:sldId id="273" r:id="rId28"/>
    <p:sldId id="274" r:id="rId29"/>
    <p:sldId id="292" r:id="rId30"/>
    <p:sldId id="291" r:id="rId31"/>
    <p:sldId id="288" r:id="rId32"/>
    <p:sldId id="286" r:id="rId33"/>
    <p:sldId id="285" r:id="rId34"/>
    <p:sldId id="287"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p:restoredTop sz="97345"/>
  </p:normalViewPr>
  <p:slideViewPr>
    <p:cSldViewPr snapToGrid="0" snapToObjects="1">
      <p:cViewPr varScale="1">
        <p:scale>
          <a:sx n="131" d="100"/>
          <a:sy n="131" d="100"/>
        </p:scale>
        <p:origin x="648"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38AC9-F9D6-3144-993F-30588046E8BA}" type="datetimeFigureOut">
              <a:rPr lang="en-US" smtClean="0"/>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BA6E8-8C35-8F4C-B172-C3D57CAACFB4}" type="slidenum">
              <a:rPr lang="en-US" smtClean="0"/>
              <a:t>‹#›</a:t>
            </a:fld>
            <a:endParaRPr lang="en-US"/>
          </a:p>
        </p:txBody>
      </p:sp>
    </p:spTree>
    <p:extLst>
      <p:ext uri="{BB962C8B-B14F-4D97-AF65-F5344CB8AC3E}">
        <p14:creationId xmlns:p14="http://schemas.microsoft.com/office/powerpoint/2010/main" val="259417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a:t>
            </a:fld>
            <a:endParaRPr lang="en-US"/>
          </a:p>
        </p:txBody>
      </p:sp>
    </p:spTree>
    <p:extLst>
      <p:ext uri="{BB962C8B-B14F-4D97-AF65-F5344CB8AC3E}">
        <p14:creationId xmlns:p14="http://schemas.microsoft.com/office/powerpoint/2010/main" val="183657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10</a:t>
            </a:fld>
            <a:endParaRPr lang="en-US"/>
          </a:p>
        </p:txBody>
      </p:sp>
    </p:spTree>
    <p:extLst>
      <p:ext uri="{BB962C8B-B14F-4D97-AF65-F5344CB8AC3E}">
        <p14:creationId xmlns:p14="http://schemas.microsoft.com/office/powerpoint/2010/main" val="111669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11</a:t>
            </a:fld>
            <a:endParaRPr lang="en-US"/>
          </a:p>
        </p:txBody>
      </p:sp>
    </p:spTree>
    <p:extLst>
      <p:ext uri="{BB962C8B-B14F-4D97-AF65-F5344CB8AC3E}">
        <p14:creationId xmlns:p14="http://schemas.microsoft.com/office/powerpoint/2010/main" val="179485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12</a:t>
            </a:fld>
            <a:endParaRPr lang="en-US"/>
          </a:p>
        </p:txBody>
      </p:sp>
    </p:spTree>
    <p:extLst>
      <p:ext uri="{BB962C8B-B14F-4D97-AF65-F5344CB8AC3E}">
        <p14:creationId xmlns:p14="http://schemas.microsoft.com/office/powerpoint/2010/main" val="185511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13</a:t>
            </a:fld>
            <a:endParaRPr lang="en-US"/>
          </a:p>
        </p:txBody>
      </p:sp>
    </p:spTree>
    <p:extLst>
      <p:ext uri="{BB962C8B-B14F-4D97-AF65-F5344CB8AC3E}">
        <p14:creationId xmlns:p14="http://schemas.microsoft.com/office/powerpoint/2010/main" val="201215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16</a:t>
            </a:fld>
            <a:endParaRPr lang="en-US"/>
          </a:p>
        </p:txBody>
      </p:sp>
    </p:spTree>
    <p:extLst>
      <p:ext uri="{BB962C8B-B14F-4D97-AF65-F5344CB8AC3E}">
        <p14:creationId xmlns:p14="http://schemas.microsoft.com/office/powerpoint/2010/main" val="163278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19</a:t>
            </a:fld>
            <a:endParaRPr lang="en-US"/>
          </a:p>
        </p:txBody>
      </p:sp>
    </p:spTree>
    <p:extLst>
      <p:ext uri="{BB962C8B-B14F-4D97-AF65-F5344CB8AC3E}">
        <p14:creationId xmlns:p14="http://schemas.microsoft.com/office/powerpoint/2010/main" val="2268688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20</a:t>
            </a:fld>
            <a:endParaRPr lang="en-US"/>
          </a:p>
        </p:txBody>
      </p:sp>
    </p:spTree>
    <p:extLst>
      <p:ext uri="{BB962C8B-B14F-4D97-AF65-F5344CB8AC3E}">
        <p14:creationId xmlns:p14="http://schemas.microsoft.com/office/powerpoint/2010/main" val="396928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22</a:t>
            </a:fld>
            <a:endParaRPr lang="en-US"/>
          </a:p>
        </p:txBody>
      </p:sp>
    </p:spTree>
    <p:extLst>
      <p:ext uri="{BB962C8B-B14F-4D97-AF65-F5344CB8AC3E}">
        <p14:creationId xmlns:p14="http://schemas.microsoft.com/office/powerpoint/2010/main" val="959801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23</a:t>
            </a:fld>
            <a:endParaRPr lang="en-US"/>
          </a:p>
        </p:txBody>
      </p:sp>
    </p:spTree>
    <p:extLst>
      <p:ext uri="{BB962C8B-B14F-4D97-AF65-F5344CB8AC3E}">
        <p14:creationId xmlns:p14="http://schemas.microsoft.com/office/powerpoint/2010/main" val="181894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24</a:t>
            </a:fld>
            <a:endParaRPr lang="en-US"/>
          </a:p>
        </p:txBody>
      </p:sp>
    </p:spTree>
    <p:extLst>
      <p:ext uri="{BB962C8B-B14F-4D97-AF65-F5344CB8AC3E}">
        <p14:creationId xmlns:p14="http://schemas.microsoft.com/office/powerpoint/2010/main" val="418117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a:t>
            </a:fld>
            <a:endParaRPr lang="en-US"/>
          </a:p>
        </p:txBody>
      </p:sp>
    </p:spTree>
    <p:extLst>
      <p:ext uri="{BB962C8B-B14F-4D97-AF65-F5344CB8AC3E}">
        <p14:creationId xmlns:p14="http://schemas.microsoft.com/office/powerpoint/2010/main" val="142347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26</a:t>
            </a:fld>
            <a:endParaRPr lang="en-US"/>
          </a:p>
        </p:txBody>
      </p:sp>
    </p:spTree>
    <p:extLst>
      <p:ext uri="{BB962C8B-B14F-4D97-AF65-F5344CB8AC3E}">
        <p14:creationId xmlns:p14="http://schemas.microsoft.com/office/powerpoint/2010/main" val="3607399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27</a:t>
            </a:fld>
            <a:endParaRPr lang="en-US"/>
          </a:p>
        </p:txBody>
      </p:sp>
    </p:spTree>
    <p:extLst>
      <p:ext uri="{BB962C8B-B14F-4D97-AF65-F5344CB8AC3E}">
        <p14:creationId xmlns:p14="http://schemas.microsoft.com/office/powerpoint/2010/main" val="2728861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28</a:t>
            </a:fld>
            <a:endParaRPr lang="en-US"/>
          </a:p>
        </p:txBody>
      </p:sp>
    </p:spTree>
    <p:extLst>
      <p:ext uri="{BB962C8B-B14F-4D97-AF65-F5344CB8AC3E}">
        <p14:creationId xmlns:p14="http://schemas.microsoft.com/office/powerpoint/2010/main" val="129618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3</a:t>
            </a:fld>
            <a:endParaRPr lang="en-US"/>
          </a:p>
        </p:txBody>
      </p:sp>
    </p:spTree>
    <p:extLst>
      <p:ext uri="{BB962C8B-B14F-4D97-AF65-F5344CB8AC3E}">
        <p14:creationId xmlns:p14="http://schemas.microsoft.com/office/powerpoint/2010/main" val="26897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4</a:t>
            </a:fld>
            <a:endParaRPr lang="en-US"/>
          </a:p>
        </p:txBody>
      </p:sp>
    </p:spTree>
    <p:extLst>
      <p:ext uri="{BB962C8B-B14F-4D97-AF65-F5344CB8AC3E}">
        <p14:creationId xmlns:p14="http://schemas.microsoft.com/office/powerpoint/2010/main" val="172242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5</a:t>
            </a:fld>
            <a:endParaRPr lang="en-US"/>
          </a:p>
        </p:txBody>
      </p:sp>
    </p:spTree>
    <p:extLst>
      <p:ext uri="{BB962C8B-B14F-4D97-AF65-F5344CB8AC3E}">
        <p14:creationId xmlns:p14="http://schemas.microsoft.com/office/powerpoint/2010/main" val="98259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6</a:t>
            </a:fld>
            <a:endParaRPr lang="en-US"/>
          </a:p>
        </p:txBody>
      </p:sp>
    </p:spTree>
    <p:extLst>
      <p:ext uri="{BB962C8B-B14F-4D97-AF65-F5344CB8AC3E}">
        <p14:creationId xmlns:p14="http://schemas.microsoft.com/office/powerpoint/2010/main" val="7661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7</a:t>
            </a:fld>
            <a:endParaRPr lang="en-US"/>
          </a:p>
        </p:txBody>
      </p:sp>
    </p:spTree>
    <p:extLst>
      <p:ext uri="{BB962C8B-B14F-4D97-AF65-F5344CB8AC3E}">
        <p14:creationId xmlns:p14="http://schemas.microsoft.com/office/powerpoint/2010/main" val="140843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8</a:t>
            </a:fld>
            <a:endParaRPr lang="en-US"/>
          </a:p>
        </p:txBody>
      </p:sp>
    </p:spTree>
    <p:extLst>
      <p:ext uri="{BB962C8B-B14F-4D97-AF65-F5344CB8AC3E}">
        <p14:creationId xmlns:p14="http://schemas.microsoft.com/office/powerpoint/2010/main" val="153324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BA6E8-8C35-8F4C-B172-C3D57CAACFB4}" type="slidenum">
              <a:rPr lang="en-US" smtClean="0"/>
              <a:t>9</a:t>
            </a:fld>
            <a:endParaRPr lang="en-US"/>
          </a:p>
        </p:txBody>
      </p:sp>
    </p:spTree>
    <p:extLst>
      <p:ext uri="{BB962C8B-B14F-4D97-AF65-F5344CB8AC3E}">
        <p14:creationId xmlns:p14="http://schemas.microsoft.com/office/powerpoint/2010/main" val="2824987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245F-2B98-2247-8FCA-B360E4AAC0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B946A-9B90-C14C-9A2C-21E54D99F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A629D3-1361-784B-90C7-D70536741B12}"/>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D6AF90CD-9A57-0C43-9241-F898429D9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C4531-308F-8D40-B763-3DE11D5B2093}"/>
              </a:ext>
            </a:extLst>
          </p:cNvPr>
          <p:cNvSpPr>
            <a:spLocks noGrp="1"/>
          </p:cNvSpPr>
          <p:nvPr>
            <p:ph type="sldNum" sz="quarter" idx="12"/>
          </p:nvPr>
        </p:nvSpPr>
        <p:spPr/>
        <p:txBody>
          <a:bodyPr/>
          <a:lstStyle/>
          <a:p>
            <a:fld id="{83A2C620-DEF0-7E40-8D4E-0C673D923F09}" type="slidenum">
              <a:rPr lang="en-US" smtClean="0"/>
              <a:t>‹#›</a:t>
            </a:fld>
            <a:endParaRPr lang="en-US"/>
          </a:p>
        </p:txBody>
      </p:sp>
      <p:pic>
        <p:nvPicPr>
          <p:cNvPr id="7" name="Picture 6">
            <a:extLst>
              <a:ext uri="{FF2B5EF4-FFF2-40B4-BE49-F238E27FC236}">
                <a16:creationId xmlns:a16="http://schemas.microsoft.com/office/drawing/2014/main" id="{F72D65C6-6531-9B40-8A61-2C43A43948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 t="54309" r="-90"/>
          <a:stretch/>
        </p:blipFill>
        <p:spPr>
          <a:xfrm>
            <a:off x="0" y="0"/>
            <a:ext cx="12192000" cy="7089680"/>
          </a:xfrm>
          <a:prstGeom prst="rect">
            <a:avLst/>
          </a:prstGeom>
        </p:spPr>
      </p:pic>
      <p:sp>
        <p:nvSpPr>
          <p:cNvPr id="8" name="Rectangle 7">
            <a:extLst>
              <a:ext uri="{FF2B5EF4-FFF2-40B4-BE49-F238E27FC236}">
                <a16:creationId xmlns:a16="http://schemas.microsoft.com/office/drawing/2014/main" id="{0CD08F0B-77EE-884F-87B1-056AD129143E}"/>
              </a:ext>
            </a:extLst>
          </p:cNvPr>
          <p:cNvSpPr/>
          <p:nvPr userDrawn="1"/>
        </p:nvSpPr>
        <p:spPr>
          <a:xfrm>
            <a:off x="0" y="923264"/>
            <a:ext cx="12192000" cy="199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Rectangle 8">
            <a:extLst>
              <a:ext uri="{FF2B5EF4-FFF2-40B4-BE49-F238E27FC236}">
                <a16:creationId xmlns:a16="http://schemas.microsoft.com/office/drawing/2014/main" id="{800137F9-6D27-E14C-AEAC-F1C406DCECE6}"/>
              </a:ext>
            </a:extLst>
          </p:cNvPr>
          <p:cNvSpPr/>
          <p:nvPr userDrawn="1"/>
        </p:nvSpPr>
        <p:spPr>
          <a:xfrm>
            <a:off x="0" y="1"/>
            <a:ext cx="12192000" cy="103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pic>
        <p:nvPicPr>
          <p:cNvPr id="10" name="Picture 9">
            <a:extLst>
              <a:ext uri="{FF2B5EF4-FFF2-40B4-BE49-F238E27FC236}">
                <a16:creationId xmlns:a16="http://schemas.microsoft.com/office/drawing/2014/main" id="{A6CD6512-550F-DB45-8862-1448C8053E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497" y="97839"/>
            <a:ext cx="837339" cy="703350"/>
          </a:xfrm>
          <a:prstGeom prst="rect">
            <a:avLst/>
          </a:prstGeom>
        </p:spPr>
      </p:pic>
      <p:grpSp>
        <p:nvGrpSpPr>
          <p:cNvPr id="11" name="Group 10">
            <a:extLst>
              <a:ext uri="{FF2B5EF4-FFF2-40B4-BE49-F238E27FC236}">
                <a16:creationId xmlns:a16="http://schemas.microsoft.com/office/drawing/2014/main" id="{644022A7-0CBA-7745-9316-CA00E6B3D6C9}"/>
              </a:ext>
            </a:extLst>
          </p:cNvPr>
          <p:cNvGrpSpPr/>
          <p:nvPr userDrawn="1"/>
        </p:nvGrpSpPr>
        <p:grpSpPr>
          <a:xfrm>
            <a:off x="1214730" y="93564"/>
            <a:ext cx="6530401" cy="838515"/>
            <a:chOff x="1404924" y="94344"/>
            <a:chExt cx="3706090" cy="739867"/>
          </a:xfrm>
        </p:grpSpPr>
        <p:sp>
          <p:nvSpPr>
            <p:cNvPr id="12" name="Rectangle 11">
              <a:extLst>
                <a:ext uri="{FF2B5EF4-FFF2-40B4-BE49-F238E27FC236}">
                  <a16:creationId xmlns:a16="http://schemas.microsoft.com/office/drawing/2014/main" id="{4CA4F585-25A2-A54A-B22B-057288ED32F4}"/>
                </a:ext>
              </a:extLst>
            </p:cNvPr>
            <p:cNvSpPr/>
            <p:nvPr userDrawn="1"/>
          </p:nvSpPr>
          <p:spPr>
            <a:xfrm>
              <a:off x="1404924" y="94344"/>
              <a:ext cx="3706090" cy="290578"/>
            </a:xfrm>
            <a:prstGeom prst="rect">
              <a:avLst/>
            </a:prstGeom>
          </p:spPr>
          <p:txBody>
            <a:bodyPr wrap="square">
              <a:spAutoFit/>
            </a:bodyPr>
            <a:lstStyle/>
            <a:p>
              <a:pPr algn="l"/>
              <a:r>
                <a:rPr lang="en-US" sz="1540" dirty="0">
                  <a:solidFill>
                    <a:srgbClr val="EEECE1">
                      <a:lumMod val="90000"/>
                    </a:srgbClr>
                  </a:solidFill>
                  <a:latin typeface="Lucida Bright"/>
                </a:rPr>
                <a:t>THE UNITED STATES ARMY FIELD BAND</a:t>
              </a:r>
            </a:p>
          </p:txBody>
        </p:sp>
        <p:sp>
          <p:nvSpPr>
            <p:cNvPr id="13" name="Rectangle 12">
              <a:extLst>
                <a:ext uri="{FF2B5EF4-FFF2-40B4-BE49-F238E27FC236}">
                  <a16:creationId xmlns:a16="http://schemas.microsoft.com/office/drawing/2014/main" id="{C1A1DC87-C09B-0844-BF42-4181FEC0B8BB}"/>
                </a:ext>
              </a:extLst>
            </p:cNvPr>
            <p:cNvSpPr/>
            <p:nvPr userDrawn="1"/>
          </p:nvSpPr>
          <p:spPr>
            <a:xfrm>
              <a:off x="1415477" y="439080"/>
              <a:ext cx="3146992" cy="395131"/>
            </a:xfrm>
            <a:prstGeom prst="rect">
              <a:avLst/>
            </a:prstGeom>
          </p:spPr>
          <p:txBody>
            <a:bodyPr wrap="square">
              <a:spAutoFit/>
            </a:bodyPr>
            <a:lstStyle/>
            <a:p>
              <a:pPr algn="l"/>
              <a:r>
                <a:rPr lang="en-US" sz="1210" i="0" dirty="0">
                  <a:solidFill>
                    <a:srgbClr val="DDD9C3"/>
                  </a:solidFill>
                  <a:latin typeface="Lucida Bright" panose="02040602050505020304" pitchFamily="18" charset="0"/>
                  <a:cs typeface="Arial" panose="020B0604020202020204" pitchFamily="34" charset="0"/>
                </a:rPr>
                <a:t>The Musical Ambassadors of</a:t>
              </a:r>
              <a:r>
                <a:rPr lang="en-US" sz="1210" i="0" baseline="0" dirty="0">
                  <a:solidFill>
                    <a:srgbClr val="DDD9C3"/>
                  </a:solidFill>
                  <a:latin typeface="Lucida Bright" panose="02040602050505020304" pitchFamily="18" charset="0"/>
                  <a:cs typeface="Arial" panose="020B0604020202020204" pitchFamily="34" charset="0"/>
                </a:rPr>
                <a:t> the Army</a:t>
              </a:r>
            </a:p>
            <a:p>
              <a:pPr algn="l"/>
              <a:r>
                <a:rPr lang="en-US" sz="1100" i="1" baseline="0" dirty="0">
                  <a:solidFill>
                    <a:srgbClr val="DDD9C3"/>
                  </a:solidFill>
                  <a:latin typeface="Lucida Bright" panose="02040602050505020304" pitchFamily="18" charset="0"/>
                  <a:cs typeface="Arial" panose="020B0604020202020204" pitchFamily="34" charset="0"/>
                </a:rPr>
                <a:t>Washington, DC</a:t>
              </a:r>
              <a:endParaRPr lang="en-US" sz="1100" i="1" dirty="0">
                <a:solidFill>
                  <a:srgbClr val="DDD9C3"/>
                </a:solidFill>
                <a:latin typeface="Lucida Bright" panose="020406020505050203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0FCD72B-A07B-5243-804C-89A05A2C9EA3}"/>
                </a:ext>
              </a:extLst>
            </p:cNvPr>
            <p:cNvCxnSpPr/>
            <p:nvPr userDrawn="1"/>
          </p:nvCxnSpPr>
          <p:spPr>
            <a:xfrm>
              <a:off x="1465050" y="438583"/>
              <a:ext cx="2169145"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5" name="Text Box 2">
            <a:extLst>
              <a:ext uri="{FF2B5EF4-FFF2-40B4-BE49-F238E27FC236}">
                <a16:creationId xmlns:a16="http://schemas.microsoft.com/office/drawing/2014/main" id="{32EA001E-1006-8846-B1A4-13E3D0FDD8AE}"/>
              </a:ext>
            </a:extLst>
          </p:cNvPr>
          <p:cNvSpPr txBox="1">
            <a:spLocks noChangeArrowheads="1"/>
          </p:cNvSpPr>
          <p:nvPr userDrawn="1"/>
        </p:nvSpPr>
        <p:spPr bwMode="auto">
          <a:xfrm>
            <a:off x="9102240" y="6468243"/>
            <a:ext cx="2802225" cy="15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700" b="1" dirty="0">
                <a:solidFill>
                  <a:schemeClr val="bg1">
                    <a:lumMod val="50000"/>
                  </a:schemeClr>
                </a:solidFill>
                <a:latin typeface="Arial" panose="020B0604020202020204" pitchFamily="34" charset="0"/>
              </a:rPr>
              <a:t>This Brief is Unclassified:</a:t>
            </a:r>
            <a:r>
              <a:rPr lang="en-US" altLang="en-US" sz="700" b="1" baseline="0" dirty="0">
                <a:solidFill>
                  <a:schemeClr val="bg1"/>
                </a:solidFill>
                <a:latin typeface="Arial" panose="020B0604020202020204" pitchFamily="34" charset="0"/>
              </a:rPr>
              <a:t> </a:t>
            </a:r>
            <a:r>
              <a:rPr lang="en-US" altLang="en-US" sz="700" b="1" dirty="0">
                <a:solidFill>
                  <a:srgbClr val="967200"/>
                </a:solidFill>
                <a:latin typeface="Arial" panose="020B0604020202020204" pitchFamily="34" charset="0"/>
              </a:rPr>
              <a:t>UNCLASSIFIED / CUI</a:t>
            </a:r>
          </a:p>
        </p:txBody>
      </p:sp>
      <p:pic>
        <p:nvPicPr>
          <p:cNvPr id="16" name="Picture 15">
            <a:extLst>
              <a:ext uri="{FF2B5EF4-FFF2-40B4-BE49-F238E27FC236}">
                <a16:creationId xmlns:a16="http://schemas.microsoft.com/office/drawing/2014/main" id="{712A2787-5870-AC41-BB7D-D22928A083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4586" y="6076918"/>
            <a:ext cx="1884456" cy="430519"/>
          </a:xfrm>
          <a:prstGeom prst="rect">
            <a:avLst/>
          </a:prstGeom>
        </p:spPr>
      </p:pic>
    </p:spTree>
    <p:extLst>
      <p:ext uri="{BB962C8B-B14F-4D97-AF65-F5344CB8AC3E}">
        <p14:creationId xmlns:p14="http://schemas.microsoft.com/office/powerpoint/2010/main" val="327444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F684-9E4C-CB49-8BA2-F3B1302D3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4C352-EF7F-D64F-9659-7F25A14820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FA63E-D5F8-E443-9558-D2FF1EDA3B61}"/>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AE854E03-5EC5-044D-96D4-98DBA78A7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30FAE-3913-014C-807A-74CA1B07602E}"/>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262692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D28DE-F37B-9444-98D8-9E0E3E731A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84286F-88C3-0141-BCBB-772A81266D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8B624-6734-1E4F-A674-34D88DF3E8E7}"/>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2DEC60CF-F45C-7D4E-B77B-E6C1585BB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2685A-E187-A44D-9A25-275F34371ADC}"/>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165765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3E9-A5F8-D741-BB88-36C767905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56C95-2949-E94D-8987-3D22EC9393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8F243-29B4-6041-9FFD-37B66D22062E}"/>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AB4979E0-DDD5-534D-8356-AC2DD7828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7829E-9074-8F44-860B-6DBCACE66F23}"/>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548191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1315-0852-CA40-A191-B65C5CAF45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C3AC4-AD2D-2E46-9990-CA60702D16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75A289-7B99-D847-A509-75495067B61C}"/>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649EEA79-DD12-AD47-8AF3-D320626C2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2D9FB-0FCE-4247-AACF-3C7451EADFA4}"/>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2134985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7E8C-875E-FA46-AA90-E398E314C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33025-0C72-0647-9DC5-B63AC8612E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0DD9B-B683-1247-BED2-29FE063196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7FAABD-C686-8549-B94F-6F34652C507F}"/>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6" name="Footer Placeholder 5">
            <a:extLst>
              <a:ext uri="{FF2B5EF4-FFF2-40B4-BE49-F238E27FC236}">
                <a16:creationId xmlns:a16="http://schemas.microsoft.com/office/drawing/2014/main" id="{8CF65A45-030D-0540-9E02-27318D6F3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D4856-8273-C848-9A3D-15A0A5AC97C5}"/>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278434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2AF4-3FA4-B842-A486-A1578002CB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8BDF5-25EE-3543-94D6-C5A709730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4D3BD-105D-1D44-B207-1C4269EA3F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E63D0C-5B5F-FD44-92CA-8CEC1CB94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41E06C-9B92-4D47-855B-CBB358B1BF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07D9DF-3543-DC41-B3BB-FFC9892D1369}"/>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8" name="Footer Placeholder 7">
            <a:extLst>
              <a:ext uri="{FF2B5EF4-FFF2-40B4-BE49-F238E27FC236}">
                <a16:creationId xmlns:a16="http://schemas.microsoft.com/office/drawing/2014/main" id="{06A4D34F-59CE-A149-B601-41B1E412E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2FD9D-0827-5F43-AF90-8E804D97C47C}"/>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182487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7997-00C3-234A-A702-7CCB969EEC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CA7C04-495A-4345-8B11-D38E63EB11FD}"/>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4" name="Footer Placeholder 3">
            <a:extLst>
              <a:ext uri="{FF2B5EF4-FFF2-40B4-BE49-F238E27FC236}">
                <a16:creationId xmlns:a16="http://schemas.microsoft.com/office/drawing/2014/main" id="{DB8BD6BF-6AC3-E942-AC24-4D08218792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7EF21-1159-384F-9CA0-E9F29277F3FB}"/>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116844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FCBBA-AE79-844D-8041-6FBC1C5D81DA}"/>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3" name="Footer Placeholder 2">
            <a:extLst>
              <a:ext uri="{FF2B5EF4-FFF2-40B4-BE49-F238E27FC236}">
                <a16:creationId xmlns:a16="http://schemas.microsoft.com/office/drawing/2014/main" id="{14EC1B83-49A1-AA40-9A56-DCFD4329E3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9C2632-C69F-A044-A32E-A39F6EC8FCB7}"/>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319352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8C1B-F992-8B4E-B4F5-76077C0A0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C39ECE-0D86-2441-B02C-172EF7278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6AFB7-DB2D-2249-9357-BFA9D2CF2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B779A5-0B73-3C47-942A-33DDC46F0AB1}"/>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6" name="Footer Placeholder 5">
            <a:extLst>
              <a:ext uri="{FF2B5EF4-FFF2-40B4-BE49-F238E27FC236}">
                <a16:creationId xmlns:a16="http://schemas.microsoft.com/office/drawing/2014/main" id="{0BDF6DC3-1B8B-364C-8B1F-8A52049A6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6B123-4355-2F42-BC31-EF53147C395C}"/>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332466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958FC-3D1B-E443-9C73-9DF1A8FEE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FA109-F33F-8547-B9B8-EBC8BF626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1F5B2-B87A-AB40-ACDE-381C349A2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0E9F8B-D6B8-AE4E-9CAD-E298A4C2B7BC}"/>
              </a:ext>
            </a:extLst>
          </p:cNvPr>
          <p:cNvSpPr>
            <a:spLocks noGrp="1"/>
          </p:cNvSpPr>
          <p:nvPr>
            <p:ph type="dt" sz="half" idx="10"/>
          </p:nvPr>
        </p:nvSpPr>
        <p:spPr/>
        <p:txBody>
          <a:bodyPr/>
          <a:lstStyle/>
          <a:p>
            <a:fld id="{58C69F01-59BE-8E48-ACBE-457EC984104A}" type="datetimeFigureOut">
              <a:rPr lang="en-US" smtClean="0"/>
              <a:t>8/27/25</a:t>
            </a:fld>
            <a:endParaRPr lang="en-US"/>
          </a:p>
        </p:txBody>
      </p:sp>
      <p:sp>
        <p:nvSpPr>
          <p:cNvPr id="6" name="Footer Placeholder 5">
            <a:extLst>
              <a:ext uri="{FF2B5EF4-FFF2-40B4-BE49-F238E27FC236}">
                <a16:creationId xmlns:a16="http://schemas.microsoft.com/office/drawing/2014/main" id="{07576805-752D-6A4B-A998-9946698C0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34180-5203-F543-A52A-64E7CC4C478E}"/>
              </a:ext>
            </a:extLst>
          </p:cNvPr>
          <p:cNvSpPr>
            <a:spLocks noGrp="1"/>
          </p:cNvSpPr>
          <p:nvPr>
            <p:ph type="sldNum" sz="quarter" idx="12"/>
          </p:nvPr>
        </p:nvSpPr>
        <p:spPr/>
        <p:txBody>
          <a:bodyPr/>
          <a:lstStyle/>
          <a:p>
            <a:fld id="{83A2C620-DEF0-7E40-8D4E-0C673D923F09}" type="slidenum">
              <a:rPr lang="en-US" smtClean="0"/>
              <a:t>‹#›</a:t>
            </a:fld>
            <a:endParaRPr lang="en-US"/>
          </a:p>
        </p:txBody>
      </p:sp>
    </p:spTree>
    <p:extLst>
      <p:ext uri="{BB962C8B-B14F-4D97-AF65-F5344CB8AC3E}">
        <p14:creationId xmlns:p14="http://schemas.microsoft.com/office/powerpoint/2010/main" val="99686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8327F-5172-9C46-9E72-5150ED3F6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F02AD4-E06C-7846-A7D4-7415DC2E20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6E52C-9E5A-9F48-8371-4D9191DFC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69F01-59BE-8E48-ACBE-457EC984104A}" type="datetimeFigureOut">
              <a:rPr lang="en-US" smtClean="0"/>
              <a:t>8/27/25</a:t>
            </a:fld>
            <a:endParaRPr lang="en-US"/>
          </a:p>
        </p:txBody>
      </p:sp>
      <p:sp>
        <p:nvSpPr>
          <p:cNvPr id="5" name="Footer Placeholder 4">
            <a:extLst>
              <a:ext uri="{FF2B5EF4-FFF2-40B4-BE49-F238E27FC236}">
                <a16:creationId xmlns:a16="http://schemas.microsoft.com/office/drawing/2014/main" id="{D4FB977F-17FD-7641-9A0C-422D9A968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C378F5-B02D-C944-935B-DAF14FB85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2C620-DEF0-7E40-8D4E-0C673D923F09}" type="slidenum">
              <a:rPr lang="en-US" smtClean="0"/>
              <a:t>‹#›</a:t>
            </a:fld>
            <a:endParaRPr lang="en-US"/>
          </a:p>
        </p:txBody>
      </p:sp>
      <p:pic>
        <p:nvPicPr>
          <p:cNvPr id="7" name="Picture 6">
            <a:extLst>
              <a:ext uri="{FF2B5EF4-FFF2-40B4-BE49-F238E27FC236}">
                <a16:creationId xmlns:a16="http://schemas.microsoft.com/office/drawing/2014/main" id="{E0B5C35E-797E-DC41-9F3E-3BBE9340454D}"/>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l="-2" t="54309" r="-90"/>
          <a:stretch/>
        </p:blipFill>
        <p:spPr>
          <a:xfrm>
            <a:off x="0" y="0"/>
            <a:ext cx="12192000" cy="7089680"/>
          </a:xfrm>
          <a:prstGeom prst="rect">
            <a:avLst/>
          </a:prstGeom>
        </p:spPr>
      </p:pic>
      <p:sp>
        <p:nvSpPr>
          <p:cNvPr id="8" name="Rectangle 7">
            <a:extLst>
              <a:ext uri="{FF2B5EF4-FFF2-40B4-BE49-F238E27FC236}">
                <a16:creationId xmlns:a16="http://schemas.microsoft.com/office/drawing/2014/main" id="{0FA85EF5-80FE-EA46-B77E-BE8CF4B3A800}"/>
              </a:ext>
            </a:extLst>
          </p:cNvPr>
          <p:cNvSpPr/>
          <p:nvPr userDrawn="1"/>
        </p:nvSpPr>
        <p:spPr>
          <a:xfrm>
            <a:off x="0" y="923264"/>
            <a:ext cx="12192000" cy="199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Rectangle 8">
            <a:extLst>
              <a:ext uri="{FF2B5EF4-FFF2-40B4-BE49-F238E27FC236}">
                <a16:creationId xmlns:a16="http://schemas.microsoft.com/office/drawing/2014/main" id="{4736415A-33EE-DA47-B3C6-B233F4C08392}"/>
              </a:ext>
            </a:extLst>
          </p:cNvPr>
          <p:cNvSpPr/>
          <p:nvPr userDrawn="1"/>
        </p:nvSpPr>
        <p:spPr>
          <a:xfrm>
            <a:off x="0" y="1"/>
            <a:ext cx="12192000" cy="103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pic>
        <p:nvPicPr>
          <p:cNvPr id="10" name="Picture 9">
            <a:extLst>
              <a:ext uri="{FF2B5EF4-FFF2-40B4-BE49-F238E27FC236}">
                <a16:creationId xmlns:a16="http://schemas.microsoft.com/office/drawing/2014/main" id="{B3A0257E-0F8B-DB49-8274-5CD7EDDD5A9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7497" y="97839"/>
            <a:ext cx="837339" cy="703350"/>
          </a:xfrm>
          <a:prstGeom prst="rect">
            <a:avLst/>
          </a:prstGeom>
        </p:spPr>
      </p:pic>
      <p:grpSp>
        <p:nvGrpSpPr>
          <p:cNvPr id="11" name="Group 10">
            <a:extLst>
              <a:ext uri="{FF2B5EF4-FFF2-40B4-BE49-F238E27FC236}">
                <a16:creationId xmlns:a16="http://schemas.microsoft.com/office/drawing/2014/main" id="{D2D80217-D388-0840-BDAE-CE4E37B43F23}"/>
              </a:ext>
            </a:extLst>
          </p:cNvPr>
          <p:cNvGrpSpPr/>
          <p:nvPr userDrawn="1"/>
        </p:nvGrpSpPr>
        <p:grpSpPr>
          <a:xfrm>
            <a:off x="1214730" y="93564"/>
            <a:ext cx="6530401" cy="838515"/>
            <a:chOff x="1404924" y="94344"/>
            <a:chExt cx="3706090" cy="739867"/>
          </a:xfrm>
        </p:grpSpPr>
        <p:sp>
          <p:nvSpPr>
            <p:cNvPr id="12" name="Rectangle 11">
              <a:extLst>
                <a:ext uri="{FF2B5EF4-FFF2-40B4-BE49-F238E27FC236}">
                  <a16:creationId xmlns:a16="http://schemas.microsoft.com/office/drawing/2014/main" id="{FA39F98B-8AFC-6B44-961D-96FEF3F081E8}"/>
                </a:ext>
              </a:extLst>
            </p:cNvPr>
            <p:cNvSpPr/>
            <p:nvPr userDrawn="1"/>
          </p:nvSpPr>
          <p:spPr>
            <a:xfrm>
              <a:off x="1404924" y="94344"/>
              <a:ext cx="3706090" cy="290578"/>
            </a:xfrm>
            <a:prstGeom prst="rect">
              <a:avLst/>
            </a:prstGeom>
          </p:spPr>
          <p:txBody>
            <a:bodyPr wrap="square">
              <a:spAutoFit/>
            </a:bodyPr>
            <a:lstStyle/>
            <a:p>
              <a:pPr algn="l"/>
              <a:r>
                <a:rPr lang="en-US" sz="1540" dirty="0">
                  <a:solidFill>
                    <a:srgbClr val="EEECE1">
                      <a:lumMod val="90000"/>
                    </a:srgbClr>
                  </a:solidFill>
                  <a:latin typeface="Lucida Bright"/>
                </a:rPr>
                <a:t>THE UNITED STATES ARMY FIELD BAND</a:t>
              </a:r>
            </a:p>
          </p:txBody>
        </p:sp>
        <p:sp>
          <p:nvSpPr>
            <p:cNvPr id="13" name="Rectangle 12">
              <a:extLst>
                <a:ext uri="{FF2B5EF4-FFF2-40B4-BE49-F238E27FC236}">
                  <a16:creationId xmlns:a16="http://schemas.microsoft.com/office/drawing/2014/main" id="{D33F4556-7ED0-B44D-BD61-56F7DE80F684}"/>
                </a:ext>
              </a:extLst>
            </p:cNvPr>
            <p:cNvSpPr/>
            <p:nvPr userDrawn="1"/>
          </p:nvSpPr>
          <p:spPr>
            <a:xfrm>
              <a:off x="1415477" y="439080"/>
              <a:ext cx="3146992" cy="395131"/>
            </a:xfrm>
            <a:prstGeom prst="rect">
              <a:avLst/>
            </a:prstGeom>
          </p:spPr>
          <p:txBody>
            <a:bodyPr wrap="square">
              <a:spAutoFit/>
            </a:bodyPr>
            <a:lstStyle/>
            <a:p>
              <a:pPr algn="l"/>
              <a:r>
                <a:rPr lang="en-US" sz="1210" i="0" dirty="0">
                  <a:solidFill>
                    <a:srgbClr val="DDD9C3"/>
                  </a:solidFill>
                  <a:latin typeface="Lucida Bright" panose="02040602050505020304" pitchFamily="18" charset="0"/>
                  <a:cs typeface="Arial" panose="020B0604020202020204" pitchFamily="34" charset="0"/>
                </a:rPr>
                <a:t>The Musical Ambassadors of</a:t>
              </a:r>
              <a:r>
                <a:rPr lang="en-US" sz="1210" i="0" baseline="0" dirty="0">
                  <a:solidFill>
                    <a:srgbClr val="DDD9C3"/>
                  </a:solidFill>
                  <a:latin typeface="Lucida Bright" panose="02040602050505020304" pitchFamily="18" charset="0"/>
                  <a:cs typeface="Arial" panose="020B0604020202020204" pitchFamily="34" charset="0"/>
                </a:rPr>
                <a:t> the Army</a:t>
              </a:r>
            </a:p>
            <a:p>
              <a:pPr algn="l"/>
              <a:r>
                <a:rPr lang="en-US" sz="1100" i="1" baseline="0" dirty="0">
                  <a:solidFill>
                    <a:srgbClr val="DDD9C3"/>
                  </a:solidFill>
                  <a:latin typeface="Lucida Bright" panose="02040602050505020304" pitchFamily="18" charset="0"/>
                  <a:cs typeface="Arial" panose="020B0604020202020204" pitchFamily="34" charset="0"/>
                </a:rPr>
                <a:t>Washington, DC</a:t>
              </a:r>
              <a:endParaRPr lang="en-US" sz="1100" i="1" dirty="0">
                <a:solidFill>
                  <a:srgbClr val="DDD9C3"/>
                </a:solidFill>
                <a:latin typeface="Lucida Bright" panose="020406020505050203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8FE74AA-9201-5342-BAC1-5FAEEB70EDDF}"/>
                </a:ext>
              </a:extLst>
            </p:cNvPr>
            <p:cNvCxnSpPr/>
            <p:nvPr userDrawn="1"/>
          </p:nvCxnSpPr>
          <p:spPr>
            <a:xfrm>
              <a:off x="1465050" y="438583"/>
              <a:ext cx="2169145"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5" name="Text Box 2">
            <a:extLst>
              <a:ext uri="{FF2B5EF4-FFF2-40B4-BE49-F238E27FC236}">
                <a16:creationId xmlns:a16="http://schemas.microsoft.com/office/drawing/2014/main" id="{CBE488F1-B084-1441-93B6-1277762E2849}"/>
              </a:ext>
            </a:extLst>
          </p:cNvPr>
          <p:cNvSpPr txBox="1">
            <a:spLocks noChangeArrowheads="1"/>
          </p:cNvSpPr>
          <p:nvPr userDrawn="1"/>
        </p:nvSpPr>
        <p:spPr bwMode="auto">
          <a:xfrm>
            <a:off x="9102240" y="6468243"/>
            <a:ext cx="2802225" cy="15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700" b="1" dirty="0">
                <a:solidFill>
                  <a:schemeClr val="bg1">
                    <a:lumMod val="50000"/>
                  </a:schemeClr>
                </a:solidFill>
                <a:latin typeface="Arial" panose="020B0604020202020204" pitchFamily="34" charset="0"/>
              </a:rPr>
              <a:t>This Brief is Unclassified:</a:t>
            </a:r>
            <a:r>
              <a:rPr lang="en-US" altLang="en-US" sz="700" b="1" baseline="0" dirty="0">
                <a:solidFill>
                  <a:schemeClr val="bg1"/>
                </a:solidFill>
                <a:latin typeface="Arial" panose="020B0604020202020204" pitchFamily="34" charset="0"/>
              </a:rPr>
              <a:t> </a:t>
            </a:r>
            <a:r>
              <a:rPr lang="en-US" altLang="en-US" sz="700" b="1" dirty="0">
                <a:solidFill>
                  <a:srgbClr val="967200"/>
                </a:solidFill>
                <a:latin typeface="Arial" panose="020B0604020202020204" pitchFamily="34" charset="0"/>
              </a:rPr>
              <a:t>UNCLASSIFIED / CUI</a:t>
            </a:r>
          </a:p>
        </p:txBody>
      </p:sp>
      <p:pic>
        <p:nvPicPr>
          <p:cNvPr id="16" name="Picture 15">
            <a:extLst>
              <a:ext uri="{FF2B5EF4-FFF2-40B4-BE49-F238E27FC236}">
                <a16:creationId xmlns:a16="http://schemas.microsoft.com/office/drawing/2014/main" id="{3FD140AA-A6FE-BE47-A36A-88F56594903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934586" y="6076918"/>
            <a:ext cx="1884456" cy="430519"/>
          </a:xfrm>
          <a:prstGeom prst="rect">
            <a:avLst/>
          </a:prstGeom>
        </p:spPr>
      </p:pic>
      <p:pic>
        <p:nvPicPr>
          <p:cNvPr id="17" name="Picture 16">
            <a:extLst>
              <a:ext uri="{FF2B5EF4-FFF2-40B4-BE49-F238E27FC236}">
                <a16:creationId xmlns:a16="http://schemas.microsoft.com/office/drawing/2014/main" id="{4AD6F7BE-50A7-034E-8B6A-DFA51E4FBEE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0111" y="598369"/>
            <a:ext cx="663082" cy="667723"/>
          </a:xfrm>
          <a:prstGeom prst="rect">
            <a:avLst/>
          </a:prstGeom>
        </p:spPr>
      </p:pic>
    </p:spTree>
    <p:extLst>
      <p:ext uri="{BB962C8B-B14F-4D97-AF65-F5344CB8AC3E}">
        <p14:creationId xmlns:p14="http://schemas.microsoft.com/office/powerpoint/2010/main" val="3062839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D9C0-1D13-394D-A841-8C2EE854F682}"/>
              </a:ext>
            </a:extLst>
          </p:cNvPr>
          <p:cNvSpPr>
            <a:spLocks noGrp="1"/>
          </p:cNvSpPr>
          <p:nvPr>
            <p:ph type="title"/>
          </p:nvPr>
        </p:nvSpPr>
        <p:spPr>
          <a:xfrm>
            <a:off x="1604322" y="1209784"/>
            <a:ext cx="10515600" cy="1439694"/>
          </a:xfrm>
        </p:spPr>
        <p:txBody>
          <a:bodyPr/>
          <a:lstStyle/>
          <a:p>
            <a:r>
              <a:rPr lang="en-US" dirty="0"/>
              <a:t>Overview - History of the Field Band</a:t>
            </a:r>
          </a:p>
        </p:txBody>
      </p:sp>
      <p:sp>
        <p:nvSpPr>
          <p:cNvPr id="3" name="Content Placeholder 2">
            <a:extLst>
              <a:ext uri="{FF2B5EF4-FFF2-40B4-BE49-F238E27FC236}">
                <a16:creationId xmlns:a16="http://schemas.microsoft.com/office/drawing/2014/main" id="{B0CCD19C-DBB3-0146-9C0C-5B5425EA017C}"/>
              </a:ext>
            </a:extLst>
          </p:cNvPr>
          <p:cNvSpPr>
            <a:spLocks noGrp="1"/>
          </p:cNvSpPr>
          <p:nvPr>
            <p:ph idx="1"/>
          </p:nvPr>
        </p:nvSpPr>
        <p:spPr>
          <a:xfrm>
            <a:off x="838200" y="2593593"/>
            <a:ext cx="10515600" cy="3808778"/>
          </a:xfrm>
        </p:spPr>
        <p:txBody>
          <a:bodyPr>
            <a:normAutofit/>
          </a:bodyPr>
          <a:lstStyle/>
          <a:p>
            <a:endParaRPr lang="en-US" sz="2400" dirty="0"/>
          </a:p>
          <a:p>
            <a:pPr marL="0" indent="0">
              <a:buNone/>
            </a:pPr>
            <a:r>
              <a:rPr lang="en-US" sz="2400" dirty="0"/>
              <a:t>History:</a:t>
            </a:r>
          </a:p>
          <a:p>
            <a:pPr marL="0" indent="0">
              <a:buNone/>
            </a:pPr>
            <a:r>
              <a:rPr lang="en-US" sz="2400" dirty="0"/>
              <a:t>-To the Army: tradition, esprit de corps, lessons learned</a:t>
            </a:r>
          </a:p>
          <a:p>
            <a:endParaRPr lang="en-US" sz="2400" dirty="0"/>
          </a:p>
          <a:p>
            <a:r>
              <a:rPr lang="en-US" sz="2400" dirty="0"/>
              <a:t>“We live in community, in a continuum of time, connected to a legacy of thought. It is like witnessing a very long conversation with many members from the beginning of time.”</a:t>
            </a:r>
          </a:p>
          <a:p>
            <a:pPr marL="0" indent="0">
              <a:buNone/>
            </a:pPr>
            <a:r>
              <a:rPr lang="en-US" sz="2000" b="1" dirty="0"/>
              <a:t>	- </a:t>
            </a:r>
            <a:r>
              <a:rPr lang="en-US" sz="2000" dirty="0"/>
              <a:t>Therese Cooley</a:t>
            </a:r>
          </a:p>
          <a:p>
            <a:pPr marL="0" indent="0">
              <a:buNone/>
            </a:pPr>
            <a:endParaRPr lang="en-US" dirty="0"/>
          </a:p>
        </p:txBody>
      </p:sp>
    </p:spTree>
    <p:extLst>
      <p:ext uri="{BB962C8B-B14F-4D97-AF65-F5344CB8AC3E}">
        <p14:creationId xmlns:p14="http://schemas.microsoft.com/office/powerpoint/2010/main" val="3851341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853BFF-C751-F94A-96B6-89FAD320D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828" y="2443623"/>
            <a:ext cx="4864100" cy="4445000"/>
          </a:xfrm>
          <a:prstGeom prst="rect">
            <a:avLst/>
          </a:prstGeom>
        </p:spPr>
      </p:pic>
      <p:pic>
        <p:nvPicPr>
          <p:cNvPr id="7" name="Picture 6">
            <a:extLst>
              <a:ext uri="{FF2B5EF4-FFF2-40B4-BE49-F238E27FC236}">
                <a16:creationId xmlns:a16="http://schemas.microsoft.com/office/drawing/2014/main" id="{D72EF5F2-5CBE-3C48-8D16-F90E978C4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1692" y="541198"/>
            <a:ext cx="4864100" cy="6316802"/>
          </a:xfrm>
          <a:prstGeom prst="rect">
            <a:avLst/>
          </a:prstGeom>
        </p:spPr>
      </p:pic>
      <p:sp>
        <p:nvSpPr>
          <p:cNvPr id="8" name="Rectangle 7">
            <a:extLst>
              <a:ext uri="{FF2B5EF4-FFF2-40B4-BE49-F238E27FC236}">
                <a16:creationId xmlns:a16="http://schemas.microsoft.com/office/drawing/2014/main" id="{6C640AB5-8FD9-1643-8BF8-DC14CE2BBF15}"/>
              </a:ext>
            </a:extLst>
          </p:cNvPr>
          <p:cNvSpPr/>
          <p:nvPr/>
        </p:nvSpPr>
        <p:spPr>
          <a:xfrm>
            <a:off x="197228" y="1197719"/>
            <a:ext cx="6754464" cy="1477328"/>
          </a:xfrm>
          <a:prstGeom prst="rect">
            <a:avLst/>
          </a:prstGeom>
        </p:spPr>
        <p:txBody>
          <a:bodyPr wrap="square">
            <a:spAutoFit/>
          </a:bodyPr>
          <a:lstStyle/>
          <a:p>
            <a:r>
              <a:rPr lang="en-US" dirty="0">
                <a:latin typeface="+mj-lt"/>
              </a:rPr>
              <a:t>1944: Whiting and the “Massachusetts men” return to the United States. Whiting is put in command of a new band, the 1</a:t>
            </a:r>
            <a:r>
              <a:rPr lang="en-US" baseline="30000" dirty="0">
                <a:latin typeface="+mj-lt"/>
              </a:rPr>
              <a:t>st</a:t>
            </a:r>
            <a:r>
              <a:rPr lang="en-US" dirty="0">
                <a:latin typeface="+mj-lt"/>
              </a:rPr>
              <a:t> Combat Infantry Band (FCIB) </a:t>
            </a:r>
            <a:r>
              <a:rPr lang="en-US" b="1" dirty="0">
                <a:latin typeface="+mj-lt"/>
              </a:rPr>
              <a:t>at Ft. Meade</a:t>
            </a:r>
            <a:r>
              <a:rPr lang="en-US" dirty="0">
                <a:latin typeface="+mj-lt"/>
              </a:rPr>
              <a:t>, which </a:t>
            </a:r>
            <a:r>
              <a:rPr lang="en-US" b="1" dirty="0">
                <a:latin typeface="+mj-lt"/>
              </a:rPr>
              <a:t>tours the US </a:t>
            </a:r>
            <a:r>
              <a:rPr lang="en-US" dirty="0">
                <a:latin typeface="+mj-lt"/>
              </a:rPr>
              <a:t>in support of the continuing war effort. The band is made up entirely of combat veterans.</a:t>
            </a:r>
          </a:p>
        </p:txBody>
      </p:sp>
    </p:spTree>
    <p:extLst>
      <p:ext uri="{BB962C8B-B14F-4D97-AF65-F5344CB8AC3E}">
        <p14:creationId xmlns:p14="http://schemas.microsoft.com/office/powerpoint/2010/main" val="1399633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EFBD7-232D-8B42-846A-B2062D627B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06" y="1569075"/>
            <a:ext cx="7832001" cy="4750445"/>
          </a:xfrm>
          <a:prstGeom prst="rect">
            <a:avLst/>
          </a:prstGeom>
        </p:spPr>
      </p:pic>
      <p:pic>
        <p:nvPicPr>
          <p:cNvPr id="7" name="Picture 6">
            <a:extLst>
              <a:ext uri="{FF2B5EF4-FFF2-40B4-BE49-F238E27FC236}">
                <a16:creationId xmlns:a16="http://schemas.microsoft.com/office/drawing/2014/main" id="{9B3AEE4F-3CD1-074A-BACC-27F2B010A4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507" y="1690838"/>
            <a:ext cx="4258793" cy="4793332"/>
          </a:xfrm>
          <a:prstGeom prst="rect">
            <a:avLst/>
          </a:prstGeom>
        </p:spPr>
      </p:pic>
    </p:spTree>
    <p:extLst>
      <p:ext uri="{BB962C8B-B14F-4D97-AF65-F5344CB8AC3E}">
        <p14:creationId xmlns:p14="http://schemas.microsoft.com/office/powerpoint/2010/main" val="238165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65F2-F99A-D04A-977C-0BE862EE3940}"/>
              </a:ext>
            </a:extLst>
          </p:cNvPr>
          <p:cNvSpPr>
            <a:spLocks noGrp="1"/>
          </p:cNvSpPr>
          <p:nvPr>
            <p:ph type="title"/>
          </p:nvPr>
        </p:nvSpPr>
        <p:spPr>
          <a:xfrm>
            <a:off x="838200" y="1074681"/>
            <a:ext cx="10925432" cy="1325563"/>
          </a:xfrm>
        </p:spPr>
        <p:txBody>
          <a:bodyPr>
            <a:normAutofit/>
          </a:bodyPr>
          <a:lstStyle/>
          <a:p>
            <a:r>
              <a:rPr lang="en-US" sz="2400" dirty="0"/>
              <a:t>1944: At Ft. Meade, Whiting links up with Fritz Kurzweil, who becomes part of the FCIB as conductor, composer, arranger, piano soloist – and most importantly, choral director. A chorus is formed of instrumentalists and is part of every performance.</a:t>
            </a:r>
          </a:p>
        </p:txBody>
      </p:sp>
      <p:pic>
        <p:nvPicPr>
          <p:cNvPr id="5" name="Picture 4">
            <a:extLst>
              <a:ext uri="{FF2B5EF4-FFF2-40B4-BE49-F238E27FC236}">
                <a16:creationId xmlns:a16="http://schemas.microsoft.com/office/drawing/2014/main" id="{F1DDAFF9-3063-1B4A-9FBC-CFC0F1B0DA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004" b="8467"/>
          <a:stretch/>
        </p:blipFill>
        <p:spPr>
          <a:xfrm>
            <a:off x="1093604" y="2326640"/>
            <a:ext cx="8621473" cy="4531360"/>
          </a:xfrm>
          <a:prstGeom prst="rect">
            <a:avLst/>
          </a:prstGeom>
        </p:spPr>
      </p:pic>
    </p:spTree>
    <p:extLst>
      <p:ext uri="{BB962C8B-B14F-4D97-AF65-F5344CB8AC3E}">
        <p14:creationId xmlns:p14="http://schemas.microsoft.com/office/powerpoint/2010/main" val="294978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22FB-FF59-984D-962E-B67B05E1EF74}"/>
              </a:ext>
            </a:extLst>
          </p:cNvPr>
          <p:cNvSpPr>
            <a:spLocks noGrp="1"/>
          </p:cNvSpPr>
          <p:nvPr>
            <p:ph type="title"/>
          </p:nvPr>
        </p:nvSpPr>
        <p:spPr>
          <a:xfrm>
            <a:off x="739348" y="1273502"/>
            <a:ext cx="11353800" cy="2062166"/>
          </a:xfrm>
        </p:spPr>
        <p:txBody>
          <a:bodyPr>
            <a:normAutofit fontScale="90000"/>
          </a:bodyPr>
          <a:lstStyle/>
          <a:p>
            <a:r>
              <a:rPr lang="en-US" sz="2400" dirty="0"/>
              <a:t>1946: WWII ends and General Jacob Devers puts Whiting in charge of a permanent, new Army Special Band: The Army Ground Forces Band</a:t>
            </a:r>
            <a:r>
              <a:rPr lang="en-US" sz="2400" b="1" dirty="0"/>
              <a:t> </a:t>
            </a:r>
            <a:r>
              <a:rPr lang="en-US" sz="2400" dirty="0"/>
              <a:t>– giving them a specific mission statement, “Go out into the grassroots of America and tell the story of the American Ground Soldier…”</a:t>
            </a:r>
            <a:br>
              <a:rPr lang="en-US" sz="2400" dirty="0"/>
            </a:br>
            <a:br>
              <a:rPr lang="en-US" sz="2400" dirty="0"/>
            </a:br>
            <a:r>
              <a:rPr lang="en-US" sz="2400" dirty="0"/>
              <a:t>The new band is essentially the same band as the 1</a:t>
            </a:r>
            <a:r>
              <a:rPr lang="en-US" sz="2400" baseline="30000" dirty="0"/>
              <a:t>st</a:t>
            </a:r>
            <a:r>
              <a:rPr lang="en-US" sz="2400" dirty="0"/>
              <a:t> Combat Infantry Band (same commander, duty station, and personnel) but with an updated mission statement. </a:t>
            </a:r>
            <a:br>
              <a:rPr lang="en-US" sz="2400" dirty="0"/>
            </a:br>
            <a:r>
              <a:rPr lang="en-US" sz="2400" dirty="0"/>
              <a:t>It continues touring the US – now with the mission of keeping Americans and the Army connected.</a:t>
            </a:r>
          </a:p>
        </p:txBody>
      </p:sp>
      <p:pic>
        <p:nvPicPr>
          <p:cNvPr id="7" name="Picture 6">
            <a:extLst>
              <a:ext uri="{FF2B5EF4-FFF2-40B4-BE49-F238E27FC236}">
                <a16:creationId xmlns:a16="http://schemas.microsoft.com/office/drawing/2014/main" id="{2BFDD2CF-0772-7947-9529-B5E04E8315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851" b="153"/>
          <a:stretch/>
        </p:blipFill>
        <p:spPr>
          <a:xfrm>
            <a:off x="1775827" y="3503286"/>
            <a:ext cx="7652653" cy="3517273"/>
          </a:xfrm>
          <a:prstGeom prst="rect">
            <a:avLst/>
          </a:prstGeom>
        </p:spPr>
      </p:pic>
    </p:spTree>
    <p:extLst>
      <p:ext uri="{BB962C8B-B14F-4D97-AF65-F5344CB8AC3E}">
        <p14:creationId xmlns:p14="http://schemas.microsoft.com/office/powerpoint/2010/main" val="325958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C3381-1112-2B46-A8AF-57DBF42A5748}"/>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5F4B6EB-3040-9C40-89A3-2349B4898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0510" y="2306320"/>
            <a:ext cx="5682890" cy="4505960"/>
          </a:xfrm>
          <a:prstGeom prst="rect">
            <a:avLst/>
          </a:prstGeom>
        </p:spPr>
      </p:pic>
      <p:pic>
        <p:nvPicPr>
          <p:cNvPr id="8" name="Picture 7">
            <a:extLst>
              <a:ext uri="{FF2B5EF4-FFF2-40B4-BE49-F238E27FC236}">
                <a16:creationId xmlns:a16="http://schemas.microsoft.com/office/drawing/2014/main" id="{6C352DBB-F1BE-A64E-82E8-222962EA28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119" y="1534160"/>
            <a:ext cx="5656117" cy="3787140"/>
          </a:xfrm>
          <a:prstGeom prst="rect">
            <a:avLst/>
          </a:prstGeom>
        </p:spPr>
      </p:pic>
    </p:spTree>
    <p:extLst>
      <p:ext uri="{BB962C8B-B14F-4D97-AF65-F5344CB8AC3E}">
        <p14:creationId xmlns:p14="http://schemas.microsoft.com/office/powerpoint/2010/main" val="34554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5A8D7-34EB-E84A-8B0D-71B8AC1729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069" y="1666596"/>
            <a:ext cx="5709371" cy="4632603"/>
          </a:xfrm>
          <a:prstGeom prst="rect">
            <a:avLst/>
          </a:prstGeom>
        </p:spPr>
      </p:pic>
      <p:pic>
        <p:nvPicPr>
          <p:cNvPr id="9" name="Picture 8">
            <a:extLst>
              <a:ext uri="{FF2B5EF4-FFF2-40B4-BE49-F238E27FC236}">
                <a16:creationId xmlns:a16="http://schemas.microsoft.com/office/drawing/2014/main" id="{AF41040C-66F5-CB4D-9A0D-DA41F0D5F3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603"/>
          <a:stretch/>
        </p:blipFill>
        <p:spPr>
          <a:xfrm>
            <a:off x="5247940" y="1309726"/>
            <a:ext cx="6766259" cy="4632604"/>
          </a:xfrm>
          <a:prstGeom prst="rect">
            <a:avLst/>
          </a:prstGeom>
        </p:spPr>
      </p:pic>
    </p:spTree>
    <p:extLst>
      <p:ext uri="{BB962C8B-B14F-4D97-AF65-F5344CB8AC3E}">
        <p14:creationId xmlns:p14="http://schemas.microsoft.com/office/powerpoint/2010/main" val="1035454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1167-45CF-1542-8E5D-91366C3349CB}"/>
              </a:ext>
            </a:extLst>
          </p:cNvPr>
          <p:cNvSpPr>
            <a:spLocks noGrp="1"/>
          </p:cNvSpPr>
          <p:nvPr>
            <p:ph type="title"/>
          </p:nvPr>
        </p:nvSpPr>
        <p:spPr>
          <a:xfrm>
            <a:off x="284480" y="1395861"/>
            <a:ext cx="11952123" cy="5462139"/>
          </a:xfrm>
        </p:spPr>
        <p:txBody>
          <a:bodyPr>
            <a:normAutofit fontScale="90000"/>
          </a:bodyPr>
          <a:lstStyle/>
          <a:p>
            <a:r>
              <a:rPr lang="en-US" sz="2200" dirty="0"/>
              <a:t>1950: the Army Ground Forces Band is </a:t>
            </a:r>
            <a:r>
              <a:rPr lang="en-US" sz="2200" b="1" dirty="0"/>
              <a:t>re-designated The United States Army Field Band</a:t>
            </a:r>
            <a:r>
              <a:rPr lang="en-US" sz="2200" dirty="0"/>
              <a:t>.</a:t>
            </a:r>
            <a:br>
              <a:rPr lang="en-US" sz="2200" dirty="0"/>
            </a:br>
            <a:br>
              <a:rPr lang="en-US" sz="2200" dirty="0"/>
            </a:br>
            <a:r>
              <a:rPr lang="en-US" sz="2200" dirty="0"/>
              <a:t>-The name change reflects the restructuring of the Army’s major commands:</a:t>
            </a:r>
            <a:br>
              <a:rPr lang="en-US" sz="2200" dirty="0"/>
            </a:br>
            <a:r>
              <a:rPr lang="en-US" sz="2200" dirty="0"/>
              <a:t>	-During WWII: </a:t>
            </a:r>
            <a:r>
              <a:rPr lang="en-US" sz="2200" b="1" dirty="0"/>
              <a:t>Army Ground Forces</a:t>
            </a:r>
            <a:r>
              <a:rPr lang="en-US" sz="2200" dirty="0"/>
              <a:t>, Army Air Forces, Army Service Forces…</a:t>
            </a:r>
            <a:br>
              <a:rPr lang="en-US" sz="2200" dirty="0"/>
            </a:br>
            <a:r>
              <a:rPr lang="en-US" sz="2200" dirty="0"/>
              <a:t>	-In 1948, Army Ground Forces becomes </a:t>
            </a:r>
            <a:r>
              <a:rPr lang="en-US" sz="2200" b="1" dirty="0"/>
              <a:t>Army Field Forces</a:t>
            </a:r>
            <a:r>
              <a:rPr lang="en-US" sz="2200" dirty="0"/>
              <a:t>… </a:t>
            </a:r>
            <a:br>
              <a:rPr lang="en-US" sz="2200" dirty="0"/>
            </a:br>
            <a:r>
              <a:rPr lang="en-US" sz="2200" dirty="0"/>
              <a:t>	-In 1955 it becomes CONARC and in 1973 splits into FORSCOM and TRADOC </a:t>
            </a:r>
            <a:br>
              <a:rPr lang="en-US" sz="2200" dirty="0"/>
            </a:br>
            <a:br>
              <a:rPr lang="en-US" sz="2200" dirty="0"/>
            </a:br>
            <a:r>
              <a:rPr lang="en-US" sz="2200" dirty="0"/>
              <a:t>Numerous other names are considered for the band, including:</a:t>
            </a:r>
            <a:br>
              <a:rPr lang="en-US" sz="2200" dirty="0"/>
            </a:br>
            <a:r>
              <a:rPr lang="en-US" sz="2200" dirty="0"/>
              <a:t>Army of United States Band</a:t>
            </a:r>
            <a:br>
              <a:rPr lang="en-US" sz="2200" dirty="0"/>
            </a:br>
            <a:r>
              <a:rPr lang="en-US" sz="2200" dirty="0"/>
              <a:t>The Army Parade Band</a:t>
            </a:r>
            <a:br>
              <a:rPr lang="en-US" sz="2200" dirty="0"/>
            </a:br>
            <a:r>
              <a:rPr lang="en-US" sz="2200" dirty="0"/>
              <a:t>The Soldiers’ Band</a:t>
            </a:r>
            <a:br>
              <a:rPr lang="en-US" sz="2200" dirty="0"/>
            </a:br>
            <a:r>
              <a:rPr lang="en-US" sz="2200" dirty="0"/>
              <a:t>The US Army Field Forces Band</a:t>
            </a:r>
            <a:br>
              <a:rPr lang="en-US" sz="2200" dirty="0"/>
            </a:br>
            <a:r>
              <a:rPr lang="en-US" sz="2200" dirty="0"/>
              <a:t>The US Army Caravan of Music (yikes)</a:t>
            </a:r>
            <a:br>
              <a:rPr lang="en-US" sz="2200" dirty="0"/>
            </a:br>
            <a:r>
              <a:rPr lang="en-US" sz="2200" dirty="0"/>
              <a:t>United Forces Band</a:t>
            </a:r>
            <a:br>
              <a:rPr lang="en-US" sz="2200" dirty="0"/>
            </a:br>
            <a:r>
              <a:rPr lang="en-US" sz="2200" dirty="0"/>
              <a:t>Army Combat Band</a:t>
            </a:r>
            <a:br>
              <a:rPr lang="en-US" sz="2200" dirty="0"/>
            </a:br>
            <a:r>
              <a:rPr lang="en-US" sz="2200" dirty="0"/>
              <a:t>Army Combat Forces Band</a:t>
            </a:r>
            <a:br>
              <a:rPr lang="en-US" sz="2200" dirty="0"/>
            </a:br>
            <a:r>
              <a:rPr lang="en-US" sz="2200" dirty="0"/>
              <a:t>Army Service Band</a:t>
            </a:r>
            <a:br>
              <a:rPr lang="en-US" sz="2200" dirty="0"/>
            </a:br>
            <a:r>
              <a:rPr lang="en-US" sz="2200" dirty="0"/>
              <a:t>Army Concert Band</a:t>
            </a:r>
            <a:br>
              <a:rPr lang="en-US" sz="2200" dirty="0"/>
            </a:br>
            <a:r>
              <a:rPr lang="en-US" sz="2200" dirty="0"/>
              <a:t>etc.</a:t>
            </a:r>
            <a:endParaRPr lang="en-US" sz="2000" dirty="0"/>
          </a:p>
        </p:txBody>
      </p:sp>
    </p:spTree>
    <p:extLst>
      <p:ext uri="{BB962C8B-B14F-4D97-AF65-F5344CB8AC3E}">
        <p14:creationId xmlns:p14="http://schemas.microsoft.com/office/powerpoint/2010/main" val="428454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1FD7-2E67-9A48-9EAB-75FBBE75D005}"/>
              </a:ext>
            </a:extLst>
          </p:cNvPr>
          <p:cNvSpPr>
            <a:spLocks noGrp="1"/>
          </p:cNvSpPr>
          <p:nvPr>
            <p:ph type="title"/>
          </p:nvPr>
        </p:nvSpPr>
        <p:spPr>
          <a:xfrm>
            <a:off x="919480" y="1066165"/>
            <a:ext cx="11079480" cy="1864995"/>
          </a:xfrm>
        </p:spPr>
        <p:txBody>
          <a:bodyPr>
            <a:noAutofit/>
          </a:bodyPr>
          <a:lstStyle/>
          <a:p>
            <a:r>
              <a:rPr lang="en-US" sz="2000" dirty="0"/>
              <a:t>The band continues touring the US, and conducts three international tours:</a:t>
            </a:r>
            <a:br>
              <a:rPr lang="en-US" sz="2000" dirty="0"/>
            </a:br>
            <a:r>
              <a:rPr lang="en-US" sz="2000" dirty="0"/>
              <a:t>-</a:t>
            </a:r>
            <a:r>
              <a:rPr lang="en-US" sz="2000" b="1" dirty="0"/>
              <a:t>1952 European Tour </a:t>
            </a:r>
            <a:r>
              <a:rPr lang="en-US" sz="2000" dirty="0"/>
              <a:t>(Scotland, England, Germany, Austria, Belgium, Netherlands, France, Luxembourg) </a:t>
            </a:r>
            <a:br>
              <a:rPr lang="en-US" sz="2000" dirty="0"/>
            </a:br>
            <a:r>
              <a:rPr lang="en-US" sz="2000" dirty="0"/>
              <a:t>-</a:t>
            </a:r>
            <a:r>
              <a:rPr lang="en-US" sz="2000" b="1" dirty="0"/>
              <a:t>1957 European Tour </a:t>
            </a:r>
            <a:r>
              <a:rPr lang="en-US" sz="2000" dirty="0"/>
              <a:t>(UK, France, Spain, Portugal, Monaco, Italy, </a:t>
            </a:r>
            <a:r>
              <a:rPr lang="en-US" sz="2000" b="1" dirty="0"/>
              <a:t>Yugoslavia</a:t>
            </a:r>
            <a:r>
              <a:rPr lang="en-US" sz="2000" dirty="0"/>
              <a:t>, Austria, Germany, 	Luxembourg, Belgium, Netherlands) </a:t>
            </a:r>
            <a:br>
              <a:rPr lang="en-US" sz="2000" dirty="0"/>
            </a:br>
            <a:r>
              <a:rPr lang="en-US" sz="2000" dirty="0"/>
              <a:t>	1</a:t>
            </a:r>
            <a:r>
              <a:rPr lang="en-US" sz="2000" baseline="30000" dirty="0"/>
              <a:t>st</a:t>
            </a:r>
            <a:r>
              <a:rPr lang="en-US" sz="2000" dirty="0"/>
              <a:t> US band to perform in Yugoslavia (behind the “iron curtain,” aka USSR, at the time)</a:t>
            </a:r>
            <a:br>
              <a:rPr lang="en-US" sz="2000" dirty="0"/>
            </a:br>
            <a:r>
              <a:rPr lang="en-US" sz="2000" dirty="0"/>
              <a:t>-</a:t>
            </a:r>
            <a:r>
              <a:rPr lang="en-US" sz="2000" b="1" dirty="0"/>
              <a:t>1958 Southeast Asia Tour </a:t>
            </a:r>
            <a:r>
              <a:rPr lang="en-US" sz="2000" dirty="0"/>
              <a:t>(Hawaii, Korea, Okinawa, Japan)</a:t>
            </a:r>
          </a:p>
        </p:txBody>
      </p:sp>
      <p:pic>
        <p:nvPicPr>
          <p:cNvPr id="5" name="Picture 4">
            <a:extLst>
              <a:ext uri="{FF2B5EF4-FFF2-40B4-BE49-F238E27FC236}">
                <a16:creationId xmlns:a16="http://schemas.microsoft.com/office/drawing/2014/main" id="{1EF9DABB-80C1-5448-A4F9-F113B7E286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352" t="10504" r="8824" b="5858"/>
          <a:stretch/>
        </p:blipFill>
        <p:spPr>
          <a:xfrm>
            <a:off x="2519680" y="2832062"/>
            <a:ext cx="6085840" cy="4178338"/>
          </a:xfrm>
          <a:prstGeom prst="rect">
            <a:avLst/>
          </a:prstGeom>
        </p:spPr>
      </p:pic>
      <p:sp>
        <p:nvSpPr>
          <p:cNvPr id="3" name="TextBox 2">
            <a:extLst>
              <a:ext uri="{FF2B5EF4-FFF2-40B4-BE49-F238E27FC236}">
                <a16:creationId xmlns:a16="http://schemas.microsoft.com/office/drawing/2014/main" id="{8F266268-57C2-A244-9F9F-23C8E3F3DC0E}"/>
              </a:ext>
            </a:extLst>
          </p:cNvPr>
          <p:cNvSpPr txBox="1"/>
          <p:nvPr/>
        </p:nvSpPr>
        <p:spPr>
          <a:xfrm>
            <a:off x="490654" y="6274417"/>
            <a:ext cx="2007213" cy="584775"/>
          </a:xfrm>
          <a:prstGeom prst="rect">
            <a:avLst/>
          </a:prstGeom>
          <a:noFill/>
        </p:spPr>
        <p:txBody>
          <a:bodyPr wrap="square" rtlCol="0">
            <a:spAutoFit/>
          </a:bodyPr>
          <a:lstStyle/>
          <a:p>
            <a:r>
              <a:rPr lang="en-US" sz="1600" dirty="0"/>
              <a:t>(Right) Luxembourg City bandstand, 1952</a:t>
            </a:r>
          </a:p>
        </p:txBody>
      </p:sp>
    </p:spTree>
    <p:extLst>
      <p:ext uri="{BB962C8B-B14F-4D97-AF65-F5344CB8AC3E}">
        <p14:creationId xmlns:p14="http://schemas.microsoft.com/office/powerpoint/2010/main" val="42925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147EC-EA14-614A-8F04-33BC847E85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44" r="5958"/>
          <a:stretch/>
        </p:blipFill>
        <p:spPr>
          <a:xfrm>
            <a:off x="314961" y="1388943"/>
            <a:ext cx="5163826" cy="4785361"/>
          </a:xfrm>
          <a:prstGeom prst="rect">
            <a:avLst/>
          </a:prstGeom>
        </p:spPr>
      </p:pic>
      <p:pic>
        <p:nvPicPr>
          <p:cNvPr id="7" name="Picture 6">
            <a:extLst>
              <a:ext uri="{FF2B5EF4-FFF2-40B4-BE49-F238E27FC236}">
                <a16:creationId xmlns:a16="http://schemas.microsoft.com/office/drawing/2014/main" id="{426B1ACB-200E-844B-B6AA-D8FABCB559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5884" y="1479395"/>
            <a:ext cx="6212225" cy="4674993"/>
          </a:xfrm>
          <a:prstGeom prst="rect">
            <a:avLst/>
          </a:prstGeom>
        </p:spPr>
      </p:pic>
      <p:sp>
        <p:nvSpPr>
          <p:cNvPr id="2" name="TextBox 1">
            <a:extLst>
              <a:ext uri="{FF2B5EF4-FFF2-40B4-BE49-F238E27FC236}">
                <a16:creationId xmlns:a16="http://schemas.microsoft.com/office/drawing/2014/main" id="{BB893B9E-2FB2-9147-824C-3494B694FE86}"/>
              </a:ext>
            </a:extLst>
          </p:cNvPr>
          <p:cNvSpPr txBox="1"/>
          <p:nvPr/>
        </p:nvSpPr>
        <p:spPr>
          <a:xfrm>
            <a:off x="233186" y="6214949"/>
            <a:ext cx="3706912" cy="338554"/>
          </a:xfrm>
          <a:prstGeom prst="rect">
            <a:avLst/>
          </a:prstGeom>
          <a:noFill/>
        </p:spPr>
        <p:txBody>
          <a:bodyPr wrap="square" rtlCol="0">
            <a:spAutoFit/>
          </a:bodyPr>
          <a:lstStyle/>
          <a:p>
            <a:r>
              <a:rPr lang="en-US" sz="1600" dirty="0"/>
              <a:t>(Above) Edinburgh Castle, 1952</a:t>
            </a:r>
          </a:p>
        </p:txBody>
      </p:sp>
      <p:sp>
        <p:nvSpPr>
          <p:cNvPr id="3" name="TextBox 2">
            <a:extLst>
              <a:ext uri="{FF2B5EF4-FFF2-40B4-BE49-F238E27FC236}">
                <a16:creationId xmlns:a16="http://schemas.microsoft.com/office/drawing/2014/main" id="{DFB292F2-A04D-EE4E-92AE-3849358C0320}"/>
              </a:ext>
            </a:extLst>
          </p:cNvPr>
          <p:cNvSpPr txBox="1"/>
          <p:nvPr/>
        </p:nvSpPr>
        <p:spPr>
          <a:xfrm>
            <a:off x="5636412" y="6170344"/>
            <a:ext cx="4117189" cy="584775"/>
          </a:xfrm>
          <a:prstGeom prst="rect">
            <a:avLst/>
          </a:prstGeom>
          <a:noFill/>
        </p:spPr>
        <p:txBody>
          <a:bodyPr wrap="square" rtlCol="0">
            <a:spAutoFit/>
          </a:bodyPr>
          <a:lstStyle/>
          <a:p>
            <a:r>
              <a:rPr lang="en-US" sz="1600" dirty="0"/>
              <a:t>(Above) The 7</a:t>
            </a:r>
            <a:r>
              <a:rPr lang="en-US" sz="1600" baseline="30000" dirty="0"/>
              <a:t>th</a:t>
            </a:r>
            <a:r>
              <a:rPr lang="en-US" sz="1600" dirty="0"/>
              <a:t> Infantry Division “Bayonet Bowl,” Korea, 1958</a:t>
            </a:r>
          </a:p>
        </p:txBody>
      </p:sp>
    </p:spTree>
    <p:extLst>
      <p:ext uri="{BB962C8B-B14F-4D97-AF65-F5344CB8AC3E}">
        <p14:creationId xmlns:p14="http://schemas.microsoft.com/office/powerpoint/2010/main" val="29915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98CC-A48B-5947-9A40-5BCEE7B5A711}"/>
              </a:ext>
            </a:extLst>
          </p:cNvPr>
          <p:cNvSpPr>
            <a:spLocks noGrp="1"/>
          </p:cNvSpPr>
          <p:nvPr>
            <p:ph type="title"/>
          </p:nvPr>
        </p:nvSpPr>
        <p:spPr>
          <a:xfrm>
            <a:off x="912341" y="1053491"/>
            <a:ext cx="11061355" cy="1325563"/>
          </a:xfrm>
        </p:spPr>
        <p:txBody>
          <a:bodyPr>
            <a:normAutofit/>
          </a:bodyPr>
          <a:lstStyle/>
          <a:p>
            <a:r>
              <a:rPr lang="en-US" sz="2400" dirty="0"/>
              <a:t>By the end of the 1950s, the Soldiers’ Chorus, under the direction of SGM Gene Coughlin, has dedicated personnel positions, is hiring professional vocalists, and is considered its own component.</a:t>
            </a:r>
          </a:p>
        </p:txBody>
      </p:sp>
      <p:pic>
        <p:nvPicPr>
          <p:cNvPr id="4" name="Picture 3">
            <a:extLst>
              <a:ext uri="{FF2B5EF4-FFF2-40B4-BE49-F238E27FC236}">
                <a16:creationId xmlns:a16="http://schemas.microsoft.com/office/drawing/2014/main" id="{7C8FF6EC-0B34-AA48-A99C-3CF6DA9739AC}"/>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BAE3952-E498-2640-9C5F-485A23857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990" y="2314344"/>
            <a:ext cx="6158540" cy="4296253"/>
          </a:xfrm>
          <a:prstGeom prst="rect">
            <a:avLst/>
          </a:prstGeom>
        </p:spPr>
      </p:pic>
      <p:pic>
        <p:nvPicPr>
          <p:cNvPr id="8" name="Picture 7">
            <a:extLst>
              <a:ext uri="{FF2B5EF4-FFF2-40B4-BE49-F238E27FC236}">
                <a16:creationId xmlns:a16="http://schemas.microsoft.com/office/drawing/2014/main" id="{A9A14C46-DB43-404A-8562-F2C2FF78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6161" y="2360064"/>
            <a:ext cx="3330250" cy="4162812"/>
          </a:xfrm>
          <a:prstGeom prst="rect">
            <a:avLst/>
          </a:prstGeom>
        </p:spPr>
      </p:pic>
    </p:spTree>
    <p:extLst>
      <p:ext uri="{BB962C8B-B14F-4D97-AF65-F5344CB8AC3E}">
        <p14:creationId xmlns:p14="http://schemas.microsoft.com/office/powerpoint/2010/main" val="88709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6110-5E53-8A4A-AA0F-E417207AD7CE}"/>
              </a:ext>
            </a:extLst>
          </p:cNvPr>
          <p:cNvSpPr>
            <a:spLocks noGrp="1"/>
          </p:cNvSpPr>
          <p:nvPr>
            <p:ph type="title"/>
          </p:nvPr>
        </p:nvSpPr>
        <p:spPr>
          <a:xfrm>
            <a:off x="782320" y="1391325"/>
            <a:ext cx="11171785" cy="1154173"/>
          </a:xfrm>
        </p:spPr>
        <p:txBody>
          <a:bodyPr>
            <a:normAutofit fontScale="90000"/>
          </a:bodyPr>
          <a:lstStyle/>
          <a:p>
            <a:r>
              <a:rPr lang="en-US" sz="2400" dirty="0"/>
              <a:t>1917: Camp Meade, MD is established.</a:t>
            </a:r>
            <a:br>
              <a:rPr lang="en-US" sz="2400" dirty="0"/>
            </a:br>
            <a:r>
              <a:rPr lang="en-US" sz="2400" dirty="0"/>
              <a:t>(In 1928 it is briefly named “Ft. Leonard Wood,” and then “Ft. </a:t>
            </a:r>
            <a:r>
              <a:rPr lang="en-US" sz="2400" b="1" i="1" dirty="0"/>
              <a:t>George G.</a:t>
            </a:r>
            <a:r>
              <a:rPr lang="en-US" sz="2400" dirty="0"/>
              <a:t> Meade,” to differentiate it from the existing Ft. Meade in South Dakota -- which is</a:t>
            </a:r>
            <a:r>
              <a:rPr lang="en-US" sz="2400" dirty="0">
                <a:sym typeface="Wingdings" pitchFamily="2" charset="2"/>
              </a:rPr>
              <a:t> now a VA hospital!</a:t>
            </a:r>
            <a:r>
              <a:rPr lang="en-US" sz="2400" dirty="0"/>
              <a:t>)</a:t>
            </a:r>
            <a:br>
              <a:rPr lang="en-US" sz="2400" dirty="0"/>
            </a:br>
            <a:r>
              <a:rPr lang="en-US" sz="2400" dirty="0"/>
              <a:t>As troops pass through and train for World War I, Camp Meade is home to many bands of all sizes.</a:t>
            </a:r>
            <a:br>
              <a:rPr lang="en-US" sz="2400" dirty="0"/>
            </a:br>
            <a:endParaRPr lang="en-US" sz="2400" dirty="0"/>
          </a:p>
        </p:txBody>
      </p:sp>
      <p:pic>
        <p:nvPicPr>
          <p:cNvPr id="5" name="Picture 4">
            <a:extLst>
              <a:ext uri="{FF2B5EF4-FFF2-40B4-BE49-F238E27FC236}">
                <a16:creationId xmlns:a16="http://schemas.microsoft.com/office/drawing/2014/main" id="{07C96F4D-7780-0B45-83C4-58A92F8CA3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665" y="2665940"/>
            <a:ext cx="5195596" cy="4019340"/>
          </a:xfrm>
          <a:prstGeom prst="rect">
            <a:avLst/>
          </a:prstGeom>
        </p:spPr>
      </p:pic>
      <p:pic>
        <p:nvPicPr>
          <p:cNvPr id="7" name="Picture 6">
            <a:extLst>
              <a:ext uri="{FF2B5EF4-FFF2-40B4-BE49-F238E27FC236}">
                <a16:creationId xmlns:a16="http://schemas.microsoft.com/office/drawing/2014/main" id="{CAB0EAFD-DA11-3F45-BC27-43E01753E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1970" y="2804160"/>
            <a:ext cx="6583680" cy="3190240"/>
          </a:xfrm>
          <a:prstGeom prst="rect">
            <a:avLst/>
          </a:prstGeom>
        </p:spPr>
      </p:pic>
    </p:spTree>
    <p:extLst>
      <p:ext uri="{BB962C8B-B14F-4D97-AF65-F5344CB8AC3E}">
        <p14:creationId xmlns:p14="http://schemas.microsoft.com/office/powerpoint/2010/main" val="73364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0D8E-FD2C-7D46-A33B-BA3E8D9E3479}"/>
              </a:ext>
            </a:extLst>
          </p:cNvPr>
          <p:cNvSpPr>
            <a:spLocks noGrp="1"/>
          </p:cNvSpPr>
          <p:nvPr>
            <p:ph type="title"/>
          </p:nvPr>
        </p:nvSpPr>
        <p:spPr>
          <a:xfrm>
            <a:off x="926757" y="1128835"/>
            <a:ext cx="11318790" cy="1154755"/>
          </a:xfrm>
        </p:spPr>
        <p:txBody>
          <a:bodyPr>
            <a:normAutofit fontScale="90000"/>
          </a:bodyPr>
          <a:lstStyle/>
          <a:p>
            <a:r>
              <a:rPr lang="en-US" sz="2400" dirty="0"/>
              <a:t>1960: Chester E. Whiting retires and passes the baton to Robert </a:t>
            </a:r>
            <a:r>
              <a:rPr lang="en-US" sz="2400" dirty="0" err="1"/>
              <a:t>Bierly</a:t>
            </a:r>
            <a:r>
              <a:rPr lang="en-US" sz="2400" dirty="0"/>
              <a:t>.</a:t>
            </a:r>
            <a:br>
              <a:rPr lang="en-US" sz="2400" dirty="0"/>
            </a:br>
            <a:r>
              <a:rPr lang="en-US" sz="2400" dirty="0"/>
              <a:t>1960s: Jazz comes to the forefront as the “Kings of the Road” big band/dance band is created. By the end of the decade (1969) a 3</a:t>
            </a:r>
            <a:r>
              <a:rPr lang="en-US" sz="2400" baseline="30000" dirty="0"/>
              <a:t>rd</a:t>
            </a:r>
            <a:r>
              <a:rPr lang="en-US" sz="2400" dirty="0"/>
              <a:t> official touring component is formalized – the STUDIO BAND. </a:t>
            </a:r>
          </a:p>
        </p:txBody>
      </p:sp>
      <p:pic>
        <p:nvPicPr>
          <p:cNvPr id="5" name="Picture 4">
            <a:extLst>
              <a:ext uri="{FF2B5EF4-FFF2-40B4-BE49-F238E27FC236}">
                <a16:creationId xmlns:a16="http://schemas.microsoft.com/office/drawing/2014/main" id="{9BB2E452-8ECF-884F-B65B-32827A5182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735" r="12347" b="12301"/>
          <a:stretch/>
        </p:blipFill>
        <p:spPr>
          <a:xfrm>
            <a:off x="129540" y="2488072"/>
            <a:ext cx="5875020" cy="3357154"/>
          </a:xfrm>
          <a:prstGeom prst="rect">
            <a:avLst/>
          </a:prstGeom>
        </p:spPr>
      </p:pic>
      <p:pic>
        <p:nvPicPr>
          <p:cNvPr id="7" name="Picture 6">
            <a:extLst>
              <a:ext uri="{FF2B5EF4-FFF2-40B4-BE49-F238E27FC236}">
                <a16:creationId xmlns:a16="http://schemas.microsoft.com/office/drawing/2014/main" id="{EEC897A2-A540-0C43-8320-2258436B3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65" t="6668" r="8453" b="17331"/>
          <a:stretch/>
        </p:blipFill>
        <p:spPr>
          <a:xfrm>
            <a:off x="5854164" y="2418080"/>
            <a:ext cx="6208295" cy="4368800"/>
          </a:xfrm>
          <a:prstGeom prst="rect">
            <a:avLst/>
          </a:prstGeom>
        </p:spPr>
      </p:pic>
      <p:sp>
        <p:nvSpPr>
          <p:cNvPr id="3" name="TextBox 2">
            <a:extLst>
              <a:ext uri="{FF2B5EF4-FFF2-40B4-BE49-F238E27FC236}">
                <a16:creationId xmlns:a16="http://schemas.microsoft.com/office/drawing/2014/main" id="{6E24BB53-A360-E740-BFA6-1E29A4D6B937}"/>
              </a:ext>
            </a:extLst>
          </p:cNvPr>
          <p:cNvSpPr txBox="1"/>
          <p:nvPr/>
        </p:nvSpPr>
        <p:spPr>
          <a:xfrm>
            <a:off x="193288" y="6073698"/>
            <a:ext cx="5486400" cy="646331"/>
          </a:xfrm>
          <a:prstGeom prst="rect">
            <a:avLst/>
          </a:prstGeom>
          <a:noFill/>
        </p:spPr>
        <p:txBody>
          <a:bodyPr wrap="square" rtlCol="0">
            <a:spAutoFit/>
          </a:bodyPr>
          <a:lstStyle/>
          <a:p>
            <a:r>
              <a:rPr lang="en-US" dirty="0"/>
              <a:t>(Above) The Kings of the Road under Sam Fricano</a:t>
            </a:r>
          </a:p>
          <a:p>
            <a:r>
              <a:rPr lang="en-US" dirty="0"/>
              <a:t>(Right) The early Studio Band under Charlie Almeida</a:t>
            </a:r>
          </a:p>
        </p:txBody>
      </p:sp>
    </p:spTree>
    <p:extLst>
      <p:ext uri="{BB962C8B-B14F-4D97-AF65-F5344CB8AC3E}">
        <p14:creationId xmlns:p14="http://schemas.microsoft.com/office/powerpoint/2010/main" val="3368583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465B86-D0E4-A644-9811-DAD011CE62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1046" y="914400"/>
            <a:ext cx="6189192" cy="4124960"/>
          </a:xfrm>
          <a:prstGeom prst="rect">
            <a:avLst/>
          </a:prstGeom>
        </p:spPr>
      </p:pic>
      <p:pic>
        <p:nvPicPr>
          <p:cNvPr id="5" name="Picture 4">
            <a:extLst>
              <a:ext uri="{FF2B5EF4-FFF2-40B4-BE49-F238E27FC236}">
                <a16:creationId xmlns:a16="http://schemas.microsoft.com/office/drawing/2014/main" id="{B907B171-D685-E042-B66B-E4CB5421F0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22"/>
          <a:stretch/>
        </p:blipFill>
        <p:spPr>
          <a:xfrm>
            <a:off x="149860" y="2639122"/>
            <a:ext cx="6281420" cy="4218877"/>
          </a:xfrm>
          <a:prstGeom prst="rect">
            <a:avLst/>
          </a:prstGeom>
        </p:spPr>
      </p:pic>
      <p:sp>
        <p:nvSpPr>
          <p:cNvPr id="2" name="TextBox 1">
            <a:extLst>
              <a:ext uri="{FF2B5EF4-FFF2-40B4-BE49-F238E27FC236}">
                <a16:creationId xmlns:a16="http://schemas.microsoft.com/office/drawing/2014/main" id="{6757E173-A081-4B46-9095-460032C21B41}"/>
              </a:ext>
            </a:extLst>
          </p:cNvPr>
          <p:cNvSpPr txBox="1"/>
          <p:nvPr/>
        </p:nvSpPr>
        <p:spPr>
          <a:xfrm>
            <a:off x="6512315" y="5084957"/>
            <a:ext cx="4572000" cy="923330"/>
          </a:xfrm>
          <a:prstGeom prst="rect">
            <a:avLst/>
          </a:prstGeom>
          <a:noFill/>
        </p:spPr>
        <p:txBody>
          <a:bodyPr wrap="square" rtlCol="0">
            <a:spAutoFit/>
          </a:bodyPr>
          <a:lstStyle/>
          <a:p>
            <a:r>
              <a:rPr lang="en-US" dirty="0"/>
              <a:t>Paul Chiaravalle directed the Studio Band before and after its name change to the Jazz Ambassadors.</a:t>
            </a:r>
          </a:p>
        </p:txBody>
      </p:sp>
    </p:spTree>
    <p:extLst>
      <p:ext uri="{BB962C8B-B14F-4D97-AF65-F5344CB8AC3E}">
        <p14:creationId xmlns:p14="http://schemas.microsoft.com/office/powerpoint/2010/main" val="78716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18BE-D01E-8F49-8341-70D22E3B8DE1}"/>
              </a:ext>
            </a:extLst>
          </p:cNvPr>
          <p:cNvSpPr>
            <a:spLocks noGrp="1"/>
          </p:cNvSpPr>
          <p:nvPr>
            <p:ph type="title"/>
          </p:nvPr>
        </p:nvSpPr>
        <p:spPr>
          <a:xfrm>
            <a:off x="618187" y="1209049"/>
            <a:ext cx="11436439" cy="1466231"/>
          </a:xfrm>
        </p:spPr>
        <p:txBody>
          <a:bodyPr>
            <a:normAutofit fontScale="90000"/>
          </a:bodyPr>
          <a:lstStyle/>
          <a:p>
            <a:r>
              <a:rPr lang="en-US" sz="2400" dirty="0"/>
              <a:t>- Vocal small groups flourish (the Four Hits, the Overland Singers, </a:t>
            </a:r>
            <a:r>
              <a:rPr lang="en-US" sz="2400" b="1" dirty="0">
                <a:solidFill>
                  <a:srgbClr val="FF0000"/>
                </a:solidFill>
              </a:rPr>
              <a:t>the Volunteers</a:t>
            </a:r>
            <a:r>
              <a:rPr lang="en-US" sz="2400" dirty="0"/>
              <a:t>)</a:t>
            </a:r>
            <a:br>
              <a:rPr lang="en-US" sz="2400" dirty="0"/>
            </a:br>
            <a:r>
              <a:rPr lang="en-US" sz="2400" dirty="0"/>
              <a:t>	laying the foundation for the future 4</a:t>
            </a:r>
            <a:r>
              <a:rPr lang="en-US" sz="2400" baseline="30000" dirty="0"/>
              <a:t>th</a:t>
            </a:r>
            <a:r>
              <a:rPr lang="en-US" sz="2400" dirty="0"/>
              <a:t> performing component of the Field Band.</a:t>
            </a:r>
            <a:br>
              <a:rPr lang="en-US" sz="2400" dirty="0"/>
            </a:br>
            <a:r>
              <a:rPr lang="en-US" sz="2400" dirty="0"/>
              <a:t>- During divided time in US history (Vietnam, fight to end segregation), the CB &amp; SC, and Studio Band 	tour the nation and are effective at using the language of music to bring people together.</a:t>
            </a:r>
            <a:br>
              <a:rPr lang="en-US" sz="2400" dirty="0"/>
            </a:br>
            <a:r>
              <a:rPr lang="en-US" sz="2400" b="1" dirty="0"/>
              <a:t>- 1963: the first African American Soldiers join the Field Band: Quint Bowles and Bob Throne.</a:t>
            </a:r>
          </a:p>
        </p:txBody>
      </p:sp>
      <p:pic>
        <p:nvPicPr>
          <p:cNvPr id="4" name="Picture 3">
            <a:extLst>
              <a:ext uri="{FF2B5EF4-FFF2-40B4-BE49-F238E27FC236}">
                <a16:creationId xmlns:a16="http://schemas.microsoft.com/office/drawing/2014/main" id="{FFD14325-1162-4045-BE6C-D7F2052F7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82" y="3477294"/>
            <a:ext cx="3910086" cy="3145667"/>
          </a:xfrm>
          <a:prstGeom prst="rect">
            <a:avLst/>
          </a:prstGeom>
        </p:spPr>
      </p:pic>
      <p:pic>
        <p:nvPicPr>
          <p:cNvPr id="10" name="Picture 9">
            <a:extLst>
              <a:ext uri="{FF2B5EF4-FFF2-40B4-BE49-F238E27FC236}">
                <a16:creationId xmlns:a16="http://schemas.microsoft.com/office/drawing/2014/main" id="{0C2B6C22-6561-4949-94BC-97E034AFE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4776" y="2936382"/>
            <a:ext cx="4915047" cy="3889867"/>
          </a:xfrm>
          <a:prstGeom prst="rect">
            <a:avLst/>
          </a:prstGeom>
        </p:spPr>
      </p:pic>
      <p:pic>
        <p:nvPicPr>
          <p:cNvPr id="12" name="Picture 11">
            <a:extLst>
              <a:ext uri="{FF2B5EF4-FFF2-40B4-BE49-F238E27FC236}">
                <a16:creationId xmlns:a16="http://schemas.microsoft.com/office/drawing/2014/main" id="{E0F68613-169E-DA46-ABE1-444C24D96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315" y="2740873"/>
            <a:ext cx="4776642" cy="3429000"/>
          </a:xfrm>
          <a:prstGeom prst="rect">
            <a:avLst/>
          </a:prstGeom>
        </p:spPr>
      </p:pic>
    </p:spTree>
    <p:extLst>
      <p:ext uri="{BB962C8B-B14F-4D97-AF65-F5344CB8AC3E}">
        <p14:creationId xmlns:p14="http://schemas.microsoft.com/office/powerpoint/2010/main" val="2783624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BA9D-154B-614D-9125-8C3328D4BE13}"/>
              </a:ext>
            </a:extLst>
          </p:cNvPr>
          <p:cNvSpPr>
            <a:spLocks noGrp="1"/>
          </p:cNvSpPr>
          <p:nvPr>
            <p:ph type="title"/>
          </p:nvPr>
        </p:nvSpPr>
        <p:spPr>
          <a:xfrm>
            <a:off x="811137" y="1058716"/>
            <a:ext cx="11003190" cy="2579094"/>
          </a:xfrm>
        </p:spPr>
        <p:txBody>
          <a:bodyPr>
            <a:normAutofit fontScale="90000"/>
          </a:bodyPr>
          <a:lstStyle/>
          <a:p>
            <a:r>
              <a:rPr lang="en-US" sz="2400" dirty="0"/>
              <a:t>1970 Latin American Tour </a:t>
            </a:r>
            <a:r>
              <a:rPr lang="en-US" sz="2000" dirty="0"/>
              <a:t>(Guatemala, Nicaragua, Costa Rica, Panama, Canal Zone, Ecuador, Columbia, 	Venezuela, Puerto Rico, St. Croix, St. Thomas (US Virgin Islands))</a:t>
            </a:r>
            <a:br>
              <a:rPr lang="en-US" dirty="0"/>
            </a:br>
            <a:r>
              <a:rPr lang="en-US" sz="2400" dirty="0"/>
              <a:t>1972-74: “Sing Out for America” tours with the SB &amp; SC, and the Volunteers.</a:t>
            </a:r>
            <a:br>
              <a:rPr lang="en-US" sz="2400" dirty="0"/>
            </a:br>
            <a:r>
              <a:rPr lang="en-US" sz="2400" dirty="0"/>
              <a:t>1973: The SC conducts 1</a:t>
            </a:r>
            <a:r>
              <a:rPr lang="en-US" sz="2400" baseline="30000" dirty="0"/>
              <a:t>st</a:t>
            </a:r>
            <a:r>
              <a:rPr lang="en-US" sz="2400" dirty="0"/>
              <a:t> cross country tour WITHOUT the band – a 23 day trip which includes a 	performance with the Women’s Army Corps Band for the funeral of Lyndon B. Johnson.</a:t>
            </a:r>
            <a:br>
              <a:rPr lang="en-US" sz="2400" dirty="0"/>
            </a:br>
            <a:r>
              <a:rPr lang="en-US" sz="2400" b="1" dirty="0"/>
              <a:t>1974: The Women’s Army Corps is phased out (1978). The Field Band begins hiring women 	in 1974 and the Soldiers’ Chorus becomes a professional mixed chorus.</a:t>
            </a:r>
            <a:br>
              <a:rPr lang="en-US" sz="2400" b="1" dirty="0"/>
            </a:br>
            <a:r>
              <a:rPr lang="en-US" sz="2400" b="1" dirty="0"/>
              <a:t>1978: the Studio Band is re-named the Jazz Ambassadors.</a:t>
            </a:r>
          </a:p>
        </p:txBody>
      </p:sp>
      <p:pic>
        <p:nvPicPr>
          <p:cNvPr id="7" name="Picture 6">
            <a:extLst>
              <a:ext uri="{FF2B5EF4-FFF2-40B4-BE49-F238E27FC236}">
                <a16:creationId xmlns:a16="http://schemas.microsoft.com/office/drawing/2014/main" id="{F984BF73-66E4-D642-B0FC-66BD336E7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47"/>
          <a:stretch/>
        </p:blipFill>
        <p:spPr>
          <a:xfrm>
            <a:off x="132974" y="3643395"/>
            <a:ext cx="6576917" cy="3234280"/>
          </a:xfrm>
          <a:prstGeom prst="rect">
            <a:avLst/>
          </a:prstGeom>
        </p:spPr>
      </p:pic>
      <p:pic>
        <p:nvPicPr>
          <p:cNvPr id="9" name="Picture 8">
            <a:extLst>
              <a:ext uri="{FF2B5EF4-FFF2-40B4-BE49-F238E27FC236}">
                <a16:creationId xmlns:a16="http://schemas.microsoft.com/office/drawing/2014/main" id="{DF1F6B69-1256-1143-B379-EAF40BED9F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627" y="3675234"/>
            <a:ext cx="4913334" cy="3234281"/>
          </a:xfrm>
          <a:prstGeom prst="rect">
            <a:avLst/>
          </a:prstGeom>
        </p:spPr>
      </p:pic>
    </p:spTree>
    <p:extLst>
      <p:ext uri="{BB962C8B-B14F-4D97-AF65-F5344CB8AC3E}">
        <p14:creationId xmlns:p14="http://schemas.microsoft.com/office/powerpoint/2010/main" val="95606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73C3-2CB0-6C4A-8283-37F04A1903F3}"/>
              </a:ext>
            </a:extLst>
          </p:cNvPr>
          <p:cNvSpPr>
            <a:spLocks noGrp="1"/>
          </p:cNvSpPr>
          <p:nvPr>
            <p:ph type="title"/>
          </p:nvPr>
        </p:nvSpPr>
        <p:spPr>
          <a:xfrm>
            <a:off x="894809" y="906557"/>
            <a:ext cx="11207579" cy="3200402"/>
          </a:xfrm>
        </p:spPr>
        <p:txBody>
          <a:bodyPr>
            <a:normAutofit fontScale="90000"/>
          </a:bodyPr>
          <a:lstStyle/>
          <a:p>
            <a:r>
              <a:rPr lang="en-US" sz="2000" dirty="0">
                <a:solidFill>
                  <a:srgbClr val="FF0000"/>
                </a:solidFill>
              </a:rPr>
              <a:t>Early 1980s: The Volunteers are re-booted as a rock band and become the 4</a:t>
            </a:r>
            <a:r>
              <a:rPr lang="en-US" sz="2000" baseline="30000" dirty="0">
                <a:solidFill>
                  <a:srgbClr val="FF0000"/>
                </a:solidFill>
              </a:rPr>
              <a:t>th</a:t>
            </a:r>
            <a:r>
              <a:rPr lang="en-US" sz="2000" dirty="0">
                <a:solidFill>
                  <a:srgbClr val="FF0000"/>
                </a:solidFill>
              </a:rPr>
              <a:t> official touring component.</a:t>
            </a:r>
            <a:br>
              <a:rPr lang="en-US" sz="2000" dirty="0">
                <a:solidFill>
                  <a:srgbClr val="FF0000"/>
                </a:solidFill>
              </a:rPr>
            </a:br>
            <a:r>
              <a:rPr lang="en-US" sz="2000" dirty="0"/>
              <a:t>1984 European Tour </a:t>
            </a:r>
            <a:r>
              <a:rPr lang="en-US" sz="2000" b="1" dirty="0"/>
              <a:t>(D-Day 40</a:t>
            </a:r>
            <a:r>
              <a:rPr lang="en-US" sz="2000" b="1" baseline="30000" dirty="0"/>
              <a:t>th</a:t>
            </a:r>
            <a:r>
              <a:rPr lang="en-US" sz="2000" b="1" dirty="0"/>
              <a:t>): Holland, Belgium, Germany, France (including ceremonies at Omaha Beach and </a:t>
            </a:r>
            <a:br>
              <a:rPr lang="en-US" sz="2000" b="1" dirty="0"/>
            </a:br>
            <a:r>
              <a:rPr lang="en-US" sz="2000" b="1" dirty="0"/>
              <a:t>	Pointe du Hoc)</a:t>
            </a:r>
            <a:br>
              <a:rPr lang="en-US" sz="2000" b="1" dirty="0"/>
            </a:br>
            <a:r>
              <a:rPr lang="en-US" sz="2000" dirty="0"/>
              <a:t>1985 - Alaska</a:t>
            </a:r>
            <a:br>
              <a:rPr lang="en-US" sz="2000" dirty="0"/>
            </a:br>
            <a:r>
              <a:rPr lang="en-US" sz="2000" dirty="0"/>
              <a:t>1987 – Germany (750</a:t>
            </a:r>
            <a:r>
              <a:rPr lang="en-US" sz="2000" baseline="30000" dirty="0"/>
              <a:t>th</a:t>
            </a:r>
            <a:r>
              <a:rPr lang="en-US" sz="2000" dirty="0"/>
              <a:t> of founding of Berlin, Bicentennial of US Constitution), Korea and Japan</a:t>
            </a:r>
            <a:br>
              <a:rPr lang="en-US" sz="2000" dirty="0"/>
            </a:br>
            <a:r>
              <a:rPr lang="en-US" sz="2000" dirty="0"/>
              <a:t>	</a:t>
            </a:r>
            <a:r>
              <a:rPr lang="en-US" sz="2000" b="1" dirty="0"/>
              <a:t>The unit receives its first Superior Unit Award for this trip.</a:t>
            </a:r>
            <a:r>
              <a:rPr lang="en-US" sz="2000" dirty="0"/>
              <a:t> (This is shortly before the fall of the Berlin Wall)</a:t>
            </a:r>
            <a:br>
              <a:rPr lang="en-US" sz="2000" dirty="0"/>
            </a:br>
            <a:r>
              <a:rPr lang="en-US" sz="2000" dirty="0"/>
              <a:t>1989 – India (CB, SC, and JAs)</a:t>
            </a:r>
            <a:br>
              <a:rPr lang="en-US" sz="2000" dirty="0"/>
            </a:br>
            <a:r>
              <a:rPr lang="en-US" sz="2000" dirty="0"/>
              <a:t>1989 – Jazz Ambassadors European Tour (Germany, France, Italy, Holland, Belgium, Switzerland (1</a:t>
            </a:r>
            <a:r>
              <a:rPr lang="en-US" sz="2000" baseline="30000" dirty="0"/>
              <a:t>st</a:t>
            </a:r>
            <a:r>
              <a:rPr lang="en-US" sz="2000" dirty="0"/>
              <a:t> military group to 	perform on the mainstage at Montreux Jazz Festival))</a:t>
            </a:r>
            <a:br>
              <a:rPr lang="en-US" sz="2700" dirty="0"/>
            </a:br>
            <a:endParaRPr lang="en-US" sz="2700" dirty="0"/>
          </a:p>
        </p:txBody>
      </p:sp>
      <p:pic>
        <p:nvPicPr>
          <p:cNvPr id="4" name="Picture 3">
            <a:extLst>
              <a:ext uri="{FF2B5EF4-FFF2-40B4-BE49-F238E27FC236}">
                <a16:creationId xmlns:a16="http://schemas.microsoft.com/office/drawing/2014/main" id="{C9730789-7B0B-E346-B208-674B1E456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968" y="3519153"/>
            <a:ext cx="3253589" cy="3429000"/>
          </a:xfrm>
          <a:prstGeom prst="rect">
            <a:avLst/>
          </a:prstGeom>
        </p:spPr>
      </p:pic>
      <p:pic>
        <p:nvPicPr>
          <p:cNvPr id="6" name="Picture 5">
            <a:extLst>
              <a:ext uri="{FF2B5EF4-FFF2-40B4-BE49-F238E27FC236}">
                <a16:creationId xmlns:a16="http://schemas.microsoft.com/office/drawing/2014/main" id="{EB7281F5-FD59-074E-A983-7261BBB74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981" y="3771364"/>
            <a:ext cx="4305300" cy="2895600"/>
          </a:xfrm>
          <a:prstGeom prst="rect">
            <a:avLst/>
          </a:prstGeom>
        </p:spPr>
      </p:pic>
      <p:pic>
        <p:nvPicPr>
          <p:cNvPr id="8" name="Picture 7">
            <a:extLst>
              <a:ext uri="{FF2B5EF4-FFF2-40B4-BE49-F238E27FC236}">
                <a16:creationId xmlns:a16="http://schemas.microsoft.com/office/drawing/2014/main" id="{283006EC-3D81-C044-B7BA-71E2C4E996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395" t="14648" r="13818" b="2018"/>
          <a:stretch/>
        </p:blipFill>
        <p:spPr>
          <a:xfrm>
            <a:off x="7967940" y="4106959"/>
            <a:ext cx="4103332" cy="2818660"/>
          </a:xfrm>
          <a:prstGeom prst="rect">
            <a:avLst/>
          </a:prstGeom>
        </p:spPr>
      </p:pic>
    </p:spTree>
    <p:extLst>
      <p:ext uri="{BB962C8B-B14F-4D97-AF65-F5344CB8AC3E}">
        <p14:creationId xmlns:p14="http://schemas.microsoft.com/office/powerpoint/2010/main" val="4091530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504C1-CEAF-6F40-AA81-16C6648EC3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471" b="6918"/>
          <a:stretch/>
        </p:blipFill>
        <p:spPr>
          <a:xfrm>
            <a:off x="3079130" y="1223490"/>
            <a:ext cx="4197439" cy="2524260"/>
          </a:xfrm>
          <a:prstGeom prst="rect">
            <a:avLst/>
          </a:prstGeom>
        </p:spPr>
      </p:pic>
      <p:pic>
        <p:nvPicPr>
          <p:cNvPr id="7" name="Picture 6">
            <a:extLst>
              <a:ext uri="{FF2B5EF4-FFF2-40B4-BE49-F238E27FC236}">
                <a16:creationId xmlns:a16="http://schemas.microsoft.com/office/drawing/2014/main" id="{71761128-F73B-9F43-989D-9F1B9154CC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312" y="1352280"/>
            <a:ext cx="2603767" cy="2116759"/>
          </a:xfrm>
          <a:prstGeom prst="rect">
            <a:avLst/>
          </a:prstGeom>
        </p:spPr>
      </p:pic>
      <p:pic>
        <p:nvPicPr>
          <p:cNvPr id="9" name="Picture 8">
            <a:extLst>
              <a:ext uri="{FF2B5EF4-FFF2-40B4-BE49-F238E27FC236}">
                <a16:creationId xmlns:a16="http://schemas.microsoft.com/office/drawing/2014/main" id="{6022E55A-630D-6045-8376-90A37497DA51}"/>
              </a:ext>
            </a:extLst>
          </p:cNvPr>
          <p:cNvPicPr>
            <a:picLocks noChangeAspect="1"/>
          </p:cNvPicPr>
          <p:nvPr/>
        </p:nvPicPr>
        <p:blipFill rotWithShape="1">
          <a:blip r:embed="rId4"/>
          <a:srcRect l="5879" t="47324" b="9859"/>
          <a:stretch/>
        </p:blipFill>
        <p:spPr>
          <a:xfrm>
            <a:off x="5409128" y="3992450"/>
            <a:ext cx="4981948" cy="2936383"/>
          </a:xfrm>
          <a:prstGeom prst="rect">
            <a:avLst/>
          </a:prstGeom>
        </p:spPr>
      </p:pic>
      <p:pic>
        <p:nvPicPr>
          <p:cNvPr id="11" name="Picture 10">
            <a:extLst>
              <a:ext uri="{FF2B5EF4-FFF2-40B4-BE49-F238E27FC236}">
                <a16:creationId xmlns:a16="http://schemas.microsoft.com/office/drawing/2014/main" id="{E9400A78-B92C-E043-ABB0-5F819E4B10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0000" t="10516" r="1382" b="66197"/>
          <a:stretch/>
        </p:blipFill>
        <p:spPr>
          <a:xfrm>
            <a:off x="7663649" y="1352279"/>
            <a:ext cx="3656890" cy="2266686"/>
          </a:xfrm>
          <a:prstGeom prst="rect">
            <a:avLst/>
          </a:prstGeom>
        </p:spPr>
      </p:pic>
      <p:pic>
        <p:nvPicPr>
          <p:cNvPr id="13" name="Picture 12">
            <a:extLst>
              <a:ext uri="{FF2B5EF4-FFF2-40B4-BE49-F238E27FC236}">
                <a16:creationId xmlns:a16="http://schemas.microsoft.com/office/drawing/2014/main" id="{368CC635-0017-3846-943F-DF0586871D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908" y="4068704"/>
            <a:ext cx="4197439" cy="2789295"/>
          </a:xfrm>
          <a:prstGeom prst="rect">
            <a:avLst/>
          </a:prstGeom>
        </p:spPr>
      </p:pic>
    </p:spTree>
    <p:extLst>
      <p:ext uri="{BB962C8B-B14F-4D97-AF65-F5344CB8AC3E}">
        <p14:creationId xmlns:p14="http://schemas.microsoft.com/office/powerpoint/2010/main" val="343443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00A0-13FA-EC41-A810-F5305D79BB8E}"/>
              </a:ext>
            </a:extLst>
          </p:cNvPr>
          <p:cNvSpPr>
            <a:spLocks noGrp="1"/>
          </p:cNvSpPr>
          <p:nvPr>
            <p:ph type="title"/>
          </p:nvPr>
        </p:nvSpPr>
        <p:spPr>
          <a:xfrm>
            <a:off x="875271" y="1390735"/>
            <a:ext cx="11024286" cy="1735521"/>
          </a:xfrm>
        </p:spPr>
        <p:txBody>
          <a:bodyPr>
            <a:normAutofit fontScale="90000"/>
          </a:bodyPr>
          <a:lstStyle/>
          <a:p>
            <a:r>
              <a:rPr lang="en-US" sz="2400" dirty="0"/>
              <a:t>1991: For extensive touring in support of Operation Desert Storm, </a:t>
            </a:r>
            <a:r>
              <a:rPr lang="en-US" sz="2400" b="1" dirty="0"/>
              <a:t>the band receives its second 	Army Superior Unit Award.</a:t>
            </a:r>
            <a:br>
              <a:rPr lang="en-US" sz="2400" dirty="0"/>
            </a:br>
            <a:r>
              <a:rPr lang="en-US" sz="2400" dirty="0"/>
              <a:t>1992: JAs to Mexico – 11 performances in 7 cities</a:t>
            </a:r>
            <a:br>
              <a:rPr lang="en-US" sz="2400" dirty="0"/>
            </a:br>
            <a:r>
              <a:rPr lang="en-US" sz="2400" dirty="0"/>
              <a:t>1993: JAs to Japan – 10 day trip incl. opening of Glenn Miller Birthplace Society in Tokyo.</a:t>
            </a:r>
            <a:br>
              <a:rPr lang="en-US" sz="2400" dirty="0"/>
            </a:br>
            <a:r>
              <a:rPr lang="en-US" sz="2400" dirty="0"/>
              <a:t>1994: Europe (D-day/WWII 50</a:t>
            </a:r>
            <a:r>
              <a:rPr lang="en-US" sz="2400" baseline="30000" dirty="0"/>
              <a:t>th</a:t>
            </a:r>
            <a:r>
              <a:rPr lang="en-US" sz="2400" dirty="0"/>
              <a:t> commemorations): UK, Belgium, Luxembourg, Germany.</a:t>
            </a:r>
            <a:br>
              <a:rPr lang="en-US" sz="2400" dirty="0"/>
            </a:br>
            <a:r>
              <a:rPr lang="en-US" sz="2400" dirty="0"/>
              <a:t>1996: The unit celebrates its 50</a:t>
            </a:r>
            <a:r>
              <a:rPr lang="en-US" sz="2400" baseline="30000" dirty="0"/>
              <a:t>th</a:t>
            </a:r>
            <a:r>
              <a:rPr lang="en-US" sz="2400" dirty="0"/>
              <a:t> anniversary (see 50</a:t>
            </a:r>
            <a:r>
              <a:rPr lang="en-US" sz="2400" baseline="30000" dirty="0"/>
              <a:t>th</a:t>
            </a:r>
            <a:r>
              <a:rPr lang="en-US" sz="2400" dirty="0"/>
              <a:t> anniversary video online).</a:t>
            </a:r>
            <a:br>
              <a:rPr lang="en-US" sz="2400" dirty="0"/>
            </a:br>
            <a:endParaRPr lang="en-US" sz="2400" dirty="0"/>
          </a:p>
        </p:txBody>
      </p:sp>
      <p:pic>
        <p:nvPicPr>
          <p:cNvPr id="6" name="Picture 5">
            <a:extLst>
              <a:ext uri="{FF2B5EF4-FFF2-40B4-BE49-F238E27FC236}">
                <a16:creationId xmlns:a16="http://schemas.microsoft.com/office/drawing/2014/main" id="{79215C19-157C-2F41-A0C6-4A9EAE8A7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796" y="3124194"/>
            <a:ext cx="4680313" cy="3733806"/>
          </a:xfrm>
          <a:prstGeom prst="rect">
            <a:avLst/>
          </a:prstGeom>
        </p:spPr>
      </p:pic>
      <p:pic>
        <p:nvPicPr>
          <p:cNvPr id="8" name="Picture 7">
            <a:extLst>
              <a:ext uri="{FF2B5EF4-FFF2-40B4-BE49-F238E27FC236}">
                <a16:creationId xmlns:a16="http://schemas.microsoft.com/office/drawing/2014/main" id="{23E4B827-3323-9C43-8F80-886B653DF7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086" b="9767"/>
          <a:stretch/>
        </p:blipFill>
        <p:spPr>
          <a:xfrm>
            <a:off x="5909647" y="3232597"/>
            <a:ext cx="6002508" cy="3391524"/>
          </a:xfrm>
          <a:prstGeom prst="rect">
            <a:avLst/>
          </a:prstGeom>
        </p:spPr>
      </p:pic>
    </p:spTree>
    <p:extLst>
      <p:ext uri="{BB962C8B-B14F-4D97-AF65-F5344CB8AC3E}">
        <p14:creationId xmlns:p14="http://schemas.microsoft.com/office/powerpoint/2010/main" val="463465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8BAA-BF31-664A-948F-E0221F69965A}"/>
              </a:ext>
            </a:extLst>
          </p:cNvPr>
          <p:cNvSpPr>
            <a:spLocks noGrp="1"/>
          </p:cNvSpPr>
          <p:nvPr>
            <p:ph type="title"/>
          </p:nvPr>
        </p:nvSpPr>
        <p:spPr>
          <a:xfrm>
            <a:off x="838200" y="1242458"/>
            <a:ext cx="10515600" cy="1325563"/>
          </a:xfrm>
        </p:spPr>
        <p:txBody>
          <a:bodyPr>
            <a:normAutofit fontScale="90000"/>
          </a:bodyPr>
          <a:lstStyle/>
          <a:p>
            <a:r>
              <a:rPr lang="en-US" sz="2400" dirty="0"/>
              <a:t>2000, 2006: Norwegian Military Tattoo in Oslo</a:t>
            </a:r>
            <a:br>
              <a:rPr lang="en-US" sz="2400" dirty="0"/>
            </a:br>
            <a:r>
              <a:rPr lang="en-US" sz="2400" dirty="0"/>
              <a:t>2001, 2004: Alaska</a:t>
            </a:r>
            <a:br>
              <a:rPr lang="en-US" sz="2400" dirty="0"/>
            </a:br>
            <a:r>
              <a:rPr lang="en-US" sz="2400" dirty="0"/>
              <a:t>2005: Hawaii (VOLS and some from JAs)</a:t>
            </a:r>
            <a:br>
              <a:rPr lang="en-US" sz="2400" dirty="0"/>
            </a:br>
            <a:r>
              <a:rPr lang="en-US" sz="2400" dirty="0"/>
              <a:t>	Midwest Clinic in Chicago</a:t>
            </a:r>
          </a:p>
        </p:txBody>
      </p:sp>
      <p:pic>
        <p:nvPicPr>
          <p:cNvPr id="3" name="Picture 2">
            <a:extLst>
              <a:ext uri="{FF2B5EF4-FFF2-40B4-BE49-F238E27FC236}">
                <a16:creationId xmlns:a16="http://schemas.microsoft.com/office/drawing/2014/main" id="{08EDAF4D-94CC-5442-8C2E-8F70C781C243}"/>
              </a:ext>
            </a:extLst>
          </p:cNvPr>
          <p:cNvPicPr>
            <a:picLocks noChangeAspect="1"/>
          </p:cNvPicPr>
          <p:nvPr/>
        </p:nvPicPr>
        <p:blipFill>
          <a:blip r:embed="rId3"/>
          <a:stretch>
            <a:fillRect/>
          </a:stretch>
        </p:blipFill>
        <p:spPr>
          <a:xfrm>
            <a:off x="0" y="-7435"/>
            <a:ext cx="12192000" cy="6979277"/>
          </a:xfrm>
          <a:prstGeom prst="rect">
            <a:avLst/>
          </a:prstGeom>
        </p:spPr>
      </p:pic>
      <p:pic>
        <p:nvPicPr>
          <p:cNvPr id="7" name="Picture 6">
            <a:extLst>
              <a:ext uri="{FF2B5EF4-FFF2-40B4-BE49-F238E27FC236}">
                <a16:creationId xmlns:a16="http://schemas.microsoft.com/office/drawing/2014/main" id="{0F24EC02-061C-BF4B-8ED8-DB49ACE82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025"/>
          <a:stretch/>
        </p:blipFill>
        <p:spPr>
          <a:xfrm>
            <a:off x="6936812" y="1210616"/>
            <a:ext cx="4632708" cy="2605010"/>
          </a:xfrm>
          <a:prstGeom prst="rect">
            <a:avLst/>
          </a:prstGeom>
        </p:spPr>
      </p:pic>
      <p:pic>
        <p:nvPicPr>
          <p:cNvPr id="9" name="Picture 8">
            <a:extLst>
              <a:ext uri="{FF2B5EF4-FFF2-40B4-BE49-F238E27FC236}">
                <a16:creationId xmlns:a16="http://schemas.microsoft.com/office/drawing/2014/main" id="{49830146-E806-2445-960A-A5A9E3AA7F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140" t="6855" b="23943"/>
          <a:stretch/>
        </p:blipFill>
        <p:spPr>
          <a:xfrm>
            <a:off x="231819" y="2614409"/>
            <a:ext cx="6078830" cy="2987901"/>
          </a:xfrm>
          <a:prstGeom prst="rect">
            <a:avLst/>
          </a:prstGeom>
        </p:spPr>
      </p:pic>
      <p:pic>
        <p:nvPicPr>
          <p:cNvPr id="11" name="Picture 10">
            <a:extLst>
              <a:ext uri="{FF2B5EF4-FFF2-40B4-BE49-F238E27FC236}">
                <a16:creationId xmlns:a16="http://schemas.microsoft.com/office/drawing/2014/main" id="{AB6D4546-5C3F-AC49-8912-E17046696C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383" t="11236" r="29231" b="1"/>
          <a:stretch/>
        </p:blipFill>
        <p:spPr>
          <a:xfrm>
            <a:off x="9169764" y="4374266"/>
            <a:ext cx="2781835" cy="2476217"/>
          </a:xfrm>
          <a:prstGeom prst="rect">
            <a:avLst/>
          </a:prstGeom>
        </p:spPr>
      </p:pic>
      <p:pic>
        <p:nvPicPr>
          <p:cNvPr id="13" name="Picture 12">
            <a:extLst>
              <a:ext uri="{FF2B5EF4-FFF2-40B4-BE49-F238E27FC236}">
                <a16:creationId xmlns:a16="http://schemas.microsoft.com/office/drawing/2014/main" id="{6E116218-D305-094C-8B50-BF09E0D0DF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45484" y="4374267"/>
            <a:ext cx="3912942" cy="2605010"/>
          </a:xfrm>
          <a:prstGeom prst="rect">
            <a:avLst/>
          </a:prstGeom>
        </p:spPr>
      </p:pic>
      <p:sp>
        <p:nvSpPr>
          <p:cNvPr id="4" name="TextBox 3">
            <a:extLst>
              <a:ext uri="{FF2B5EF4-FFF2-40B4-BE49-F238E27FC236}">
                <a16:creationId xmlns:a16="http://schemas.microsoft.com/office/drawing/2014/main" id="{E74FCFBE-3887-5345-A1C4-BAC6591D2A01}"/>
              </a:ext>
            </a:extLst>
          </p:cNvPr>
          <p:cNvSpPr txBox="1"/>
          <p:nvPr/>
        </p:nvSpPr>
        <p:spPr>
          <a:xfrm>
            <a:off x="150045" y="5642519"/>
            <a:ext cx="3492688" cy="338554"/>
          </a:xfrm>
          <a:prstGeom prst="rect">
            <a:avLst/>
          </a:prstGeom>
          <a:noFill/>
        </p:spPr>
        <p:txBody>
          <a:bodyPr wrap="square" rtlCol="0">
            <a:spAutoFit/>
          </a:bodyPr>
          <a:lstStyle/>
          <a:p>
            <a:r>
              <a:rPr lang="en-US" sz="1600" dirty="0"/>
              <a:t>(Above &amp; Right) Oslo, Norway, 2006</a:t>
            </a:r>
          </a:p>
        </p:txBody>
      </p:sp>
      <p:sp>
        <p:nvSpPr>
          <p:cNvPr id="5" name="TextBox 4">
            <a:extLst>
              <a:ext uri="{FF2B5EF4-FFF2-40B4-BE49-F238E27FC236}">
                <a16:creationId xmlns:a16="http://schemas.microsoft.com/office/drawing/2014/main" id="{5DCA19EB-8000-9345-B8EF-A5E53ED752E5}"/>
              </a:ext>
            </a:extLst>
          </p:cNvPr>
          <p:cNvSpPr txBox="1"/>
          <p:nvPr/>
        </p:nvSpPr>
        <p:spPr>
          <a:xfrm>
            <a:off x="6847604" y="3828588"/>
            <a:ext cx="3478427" cy="338554"/>
          </a:xfrm>
          <a:prstGeom prst="rect">
            <a:avLst/>
          </a:prstGeom>
          <a:noFill/>
        </p:spPr>
        <p:txBody>
          <a:bodyPr wrap="square" rtlCol="0">
            <a:spAutoFit/>
          </a:bodyPr>
          <a:lstStyle/>
          <a:p>
            <a:r>
              <a:rPr lang="en-US" sz="1600" dirty="0"/>
              <a:t>(Above) Hawaii, 2005</a:t>
            </a:r>
          </a:p>
        </p:txBody>
      </p:sp>
    </p:spTree>
    <p:extLst>
      <p:ext uri="{BB962C8B-B14F-4D97-AF65-F5344CB8AC3E}">
        <p14:creationId xmlns:p14="http://schemas.microsoft.com/office/powerpoint/2010/main" val="4398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78E3-545E-B04D-A285-AC7823853E83}"/>
              </a:ext>
            </a:extLst>
          </p:cNvPr>
          <p:cNvSpPr>
            <a:spLocks noGrp="1"/>
          </p:cNvSpPr>
          <p:nvPr>
            <p:ph type="title"/>
          </p:nvPr>
        </p:nvSpPr>
        <p:spPr>
          <a:xfrm>
            <a:off x="36251" y="1267855"/>
            <a:ext cx="5720605" cy="1823075"/>
          </a:xfrm>
        </p:spPr>
        <p:txBody>
          <a:bodyPr>
            <a:normAutofit/>
          </a:bodyPr>
          <a:lstStyle/>
          <a:p>
            <a:r>
              <a:rPr lang="en-US" sz="2000" dirty="0"/>
              <a:t>2008, 2011, 2015, 2021: Midwest Clinic</a:t>
            </a:r>
            <a:br>
              <a:rPr lang="en-US" sz="2000" dirty="0"/>
            </a:br>
            <a:r>
              <a:rPr lang="en-US" sz="2000" dirty="0">
                <a:solidFill>
                  <a:srgbClr val="FF0000"/>
                </a:solidFill>
              </a:rPr>
              <a:t>2015: Volunteers ----&gt; Six String Soldiers</a:t>
            </a:r>
            <a:br>
              <a:rPr lang="en-US" sz="2000" dirty="0"/>
            </a:br>
            <a:r>
              <a:rPr lang="en-US" sz="2000" dirty="0"/>
              <a:t>2018: Soundtrack of the American Soldier album</a:t>
            </a:r>
            <a:br>
              <a:rPr lang="en-US" sz="2000" dirty="0"/>
            </a:br>
            <a:r>
              <a:rPr lang="en-US" sz="2000" dirty="0"/>
              <a:t>2018: Norwegian Military Tattoo, Oslo</a:t>
            </a:r>
            <a:br>
              <a:rPr lang="en-US" sz="2000" dirty="0"/>
            </a:br>
            <a:r>
              <a:rPr lang="en-US" sz="2000" dirty="0"/>
              <a:t>	Soldiers’ Chorus (Cantare) to Puerto Rico</a:t>
            </a:r>
            <a:br>
              <a:rPr lang="en-US" sz="2400" dirty="0"/>
            </a:br>
            <a:endParaRPr lang="en-US" sz="2400" dirty="0"/>
          </a:p>
        </p:txBody>
      </p:sp>
      <p:pic>
        <p:nvPicPr>
          <p:cNvPr id="4" name="Picture 3">
            <a:extLst>
              <a:ext uri="{FF2B5EF4-FFF2-40B4-BE49-F238E27FC236}">
                <a16:creationId xmlns:a16="http://schemas.microsoft.com/office/drawing/2014/main" id="{550DE042-5C55-7148-BF29-240EF5FAD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1948" y="1223490"/>
            <a:ext cx="4681746" cy="3123127"/>
          </a:xfrm>
          <a:prstGeom prst="rect">
            <a:avLst/>
          </a:prstGeom>
        </p:spPr>
      </p:pic>
      <p:pic>
        <p:nvPicPr>
          <p:cNvPr id="6" name="Picture 5">
            <a:extLst>
              <a:ext uri="{FF2B5EF4-FFF2-40B4-BE49-F238E27FC236}">
                <a16:creationId xmlns:a16="http://schemas.microsoft.com/office/drawing/2014/main" id="{41AF42AD-740B-5C4D-A2C4-25742B7B7D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547" b="14549"/>
          <a:stretch/>
        </p:blipFill>
        <p:spPr>
          <a:xfrm>
            <a:off x="8036117" y="3271235"/>
            <a:ext cx="3760932" cy="2666641"/>
          </a:xfrm>
          <a:prstGeom prst="rect">
            <a:avLst/>
          </a:prstGeom>
        </p:spPr>
      </p:pic>
      <p:pic>
        <p:nvPicPr>
          <p:cNvPr id="8" name="Picture 7">
            <a:extLst>
              <a:ext uri="{FF2B5EF4-FFF2-40B4-BE49-F238E27FC236}">
                <a16:creationId xmlns:a16="http://schemas.microsoft.com/office/drawing/2014/main" id="{6D38FDBB-0C2B-7440-AA01-57B65874AC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386" y="2823692"/>
            <a:ext cx="5379076" cy="4034307"/>
          </a:xfrm>
          <a:prstGeom prst="rect">
            <a:avLst/>
          </a:prstGeom>
        </p:spPr>
      </p:pic>
      <p:sp>
        <p:nvSpPr>
          <p:cNvPr id="3" name="TextBox 2">
            <a:extLst>
              <a:ext uri="{FF2B5EF4-FFF2-40B4-BE49-F238E27FC236}">
                <a16:creationId xmlns:a16="http://schemas.microsoft.com/office/drawing/2014/main" id="{BDAF8E74-4757-DA44-B39E-BDFC4940D2A5}"/>
              </a:ext>
            </a:extLst>
          </p:cNvPr>
          <p:cNvSpPr txBox="1"/>
          <p:nvPr/>
        </p:nvSpPr>
        <p:spPr>
          <a:xfrm>
            <a:off x="5776334" y="6512309"/>
            <a:ext cx="2958790" cy="338554"/>
          </a:xfrm>
          <a:prstGeom prst="rect">
            <a:avLst/>
          </a:prstGeom>
          <a:noFill/>
        </p:spPr>
        <p:txBody>
          <a:bodyPr wrap="square" rtlCol="0">
            <a:spAutoFit/>
          </a:bodyPr>
          <a:lstStyle/>
          <a:p>
            <a:r>
              <a:rPr lang="en-US" sz="1600" dirty="0"/>
              <a:t>(Left) Skywalker Sound, 2018</a:t>
            </a:r>
          </a:p>
        </p:txBody>
      </p:sp>
    </p:spTree>
    <p:extLst>
      <p:ext uri="{BB962C8B-B14F-4D97-AF65-F5344CB8AC3E}">
        <p14:creationId xmlns:p14="http://schemas.microsoft.com/office/powerpoint/2010/main" val="4150709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741B0-466A-7D46-9CA8-720A63243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272" y="1498061"/>
            <a:ext cx="5513945" cy="3677054"/>
          </a:xfrm>
          <a:prstGeom prst="rect">
            <a:avLst/>
          </a:prstGeom>
        </p:spPr>
      </p:pic>
      <p:sp>
        <p:nvSpPr>
          <p:cNvPr id="6" name="TextBox 5">
            <a:extLst>
              <a:ext uri="{FF2B5EF4-FFF2-40B4-BE49-F238E27FC236}">
                <a16:creationId xmlns:a16="http://schemas.microsoft.com/office/drawing/2014/main" id="{DA37B4BC-5ECB-AD41-AF0F-350442F8A295}"/>
              </a:ext>
            </a:extLst>
          </p:cNvPr>
          <p:cNvSpPr txBox="1"/>
          <p:nvPr/>
        </p:nvSpPr>
        <p:spPr>
          <a:xfrm>
            <a:off x="302272" y="5447489"/>
            <a:ext cx="2742485" cy="646331"/>
          </a:xfrm>
          <a:prstGeom prst="rect">
            <a:avLst/>
          </a:prstGeom>
          <a:noFill/>
        </p:spPr>
        <p:txBody>
          <a:bodyPr wrap="square" rtlCol="0">
            <a:spAutoFit/>
          </a:bodyPr>
          <a:lstStyle/>
          <a:p>
            <a:r>
              <a:rPr lang="en-US" dirty="0"/>
              <a:t>JAs at Boardman Park </a:t>
            </a:r>
            <a:r>
              <a:rPr lang="en-US" dirty="0" err="1"/>
              <a:t>Ampitheater</a:t>
            </a:r>
            <a:r>
              <a:rPr lang="en-US" dirty="0"/>
              <a:t>, 2011</a:t>
            </a:r>
          </a:p>
        </p:txBody>
      </p:sp>
      <p:pic>
        <p:nvPicPr>
          <p:cNvPr id="8" name="Picture 7">
            <a:extLst>
              <a:ext uri="{FF2B5EF4-FFF2-40B4-BE49-F238E27FC236}">
                <a16:creationId xmlns:a16="http://schemas.microsoft.com/office/drawing/2014/main" id="{BC2A9B8A-A4CD-C84A-8D77-C85688F306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334" y="1488328"/>
            <a:ext cx="5530181" cy="3686787"/>
          </a:xfrm>
          <a:prstGeom prst="rect">
            <a:avLst/>
          </a:prstGeom>
        </p:spPr>
      </p:pic>
      <p:sp>
        <p:nvSpPr>
          <p:cNvPr id="9" name="TextBox 8">
            <a:extLst>
              <a:ext uri="{FF2B5EF4-FFF2-40B4-BE49-F238E27FC236}">
                <a16:creationId xmlns:a16="http://schemas.microsoft.com/office/drawing/2014/main" id="{FA87C900-53AF-7144-9D2A-CF72A2FB7AF8}"/>
              </a:ext>
            </a:extLst>
          </p:cNvPr>
          <p:cNvSpPr txBox="1"/>
          <p:nvPr/>
        </p:nvSpPr>
        <p:spPr>
          <a:xfrm>
            <a:off x="6177062" y="5428034"/>
            <a:ext cx="2723745" cy="646331"/>
          </a:xfrm>
          <a:prstGeom prst="rect">
            <a:avLst/>
          </a:prstGeom>
          <a:noFill/>
        </p:spPr>
        <p:txBody>
          <a:bodyPr wrap="square" rtlCol="0">
            <a:spAutoFit/>
          </a:bodyPr>
          <a:lstStyle/>
          <a:p>
            <a:r>
              <a:rPr lang="en-US" dirty="0"/>
              <a:t>B&amp;C at Chautauqua </a:t>
            </a:r>
            <a:r>
              <a:rPr lang="en-US" dirty="0" err="1"/>
              <a:t>Ampitheater</a:t>
            </a:r>
            <a:r>
              <a:rPr lang="en-US" dirty="0"/>
              <a:t>, 2010</a:t>
            </a:r>
          </a:p>
        </p:txBody>
      </p:sp>
    </p:spTree>
    <p:extLst>
      <p:ext uri="{BB962C8B-B14F-4D97-AF65-F5344CB8AC3E}">
        <p14:creationId xmlns:p14="http://schemas.microsoft.com/office/powerpoint/2010/main" val="353199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1B6E-B3D8-4E4C-A462-A6F5A1802B14}"/>
              </a:ext>
            </a:extLst>
          </p:cNvPr>
          <p:cNvSpPr>
            <a:spLocks noGrp="1"/>
          </p:cNvSpPr>
          <p:nvPr>
            <p:ph type="title"/>
          </p:nvPr>
        </p:nvSpPr>
        <p:spPr>
          <a:xfrm>
            <a:off x="887874" y="922991"/>
            <a:ext cx="10374854" cy="1325563"/>
          </a:xfrm>
        </p:spPr>
        <p:txBody>
          <a:bodyPr>
            <a:normAutofit/>
          </a:bodyPr>
          <a:lstStyle/>
          <a:p>
            <a:r>
              <a:rPr lang="en-US" sz="2100" dirty="0"/>
              <a:t>1920s-1930s: Future founding members of the Field Band:</a:t>
            </a:r>
            <a:br>
              <a:rPr lang="en-US" sz="2100" dirty="0"/>
            </a:br>
            <a:r>
              <a:rPr lang="en-US" sz="2100" dirty="0"/>
              <a:t>Chester “Chet” Whiting and the 110</a:t>
            </a:r>
            <a:r>
              <a:rPr lang="en-US" sz="2100" baseline="30000" dirty="0"/>
              <a:t>th</a:t>
            </a:r>
            <a:r>
              <a:rPr lang="en-US" sz="2100" dirty="0"/>
              <a:t> Mounted Cavalry Band, Massachusetts National Guard.</a:t>
            </a:r>
          </a:p>
        </p:txBody>
      </p:sp>
      <p:pic>
        <p:nvPicPr>
          <p:cNvPr id="7" name="Picture 6">
            <a:extLst>
              <a:ext uri="{FF2B5EF4-FFF2-40B4-BE49-F238E27FC236}">
                <a16:creationId xmlns:a16="http://schemas.microsoft.com/office/drawing/2014/main" id="{1C5FF2CE-C5EA-4C46-B6B4-4A7B56374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230" y="2291232"/>
            <a:ext cx="3112770" cy="4460088"/>
          </a:xfrm>
          <a:prstGeom prst="rect">
            <a:avLst/>
          </a:prstGeom>
        </p:spPr>
      </p:pic>
      <p:pic>
        <p:nvPicPr>
          <p:cNvPr id="9" name="Picture 8">
            <a:extLst>
              <a:ext uri="{FF2B5EF4-FFF2-40B4-BE49-F238E27FC236}">
                <a16:creationId xmlns:a16="http://schemas.microsoft.com/office/drawing/2014/main" id="{E9786636-1E40-C540-BFA4-AB24BF89FE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5050" y="2395220"/>
            <a:ext cx="5741670" cy="3515308"/>
          </a:xfrm>
          <a:prstGeom prst="rect">
            <a:avLst/>
          </a:prstGeom>
        </p:spPr>
      </p:pic>
    </p:spTree>
    <p:extLst>
      <p:ext uri="{BB962C8B-B14F-4D97-AF65-F5344CB8AC3E}">
        <p14:creationId xmlns:p14="http://schemas.microsoft.com/office/powerpoint/2010/main" val="972696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DF2FC-7C5F-9F40-BC0C-85A7AB0C92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365" y="1375077"/>
            <a:ext cx="10821425" cy="4043232"/>
          </a:xfrm>
          <a:prstGeom prst="rect">
            <a:avLst/>
          </a:prstGeom>
        </p:spPr>
      </p:pic>
      <p:sp>
        <p:nvSpPr>
          <p:cNvPr id="6" name="TextBox 5">
            <a:extLst>
              <a:ext uri="{FF2B5EF4-FFF2-40B4-BE49-F238E27FC236}">
                <a16:creationId xmlns:a16="http://schemas.microsoft.com/office/drawing/2014/main" id="{5FCCE481-97A6-484D-8374-3426A2C0F76B}"/>
              </a:ext>
            </a:extLst>
          </p:cNvPr>
          <p:cNvSpPr txBox="1"/>
          <p:nvPr/>
        </p:nvSpPr>
        <p:spPr>
          <a:xfrm>
            <a:off x="768485" y="5719864"/>
            <a:ext cx="3365770" cy="369332"/>
          </a:xfrm>
          <a:prstGeom prst="rect">
            <a:avLst/>
          </a:prstGeom>
          <a:noFill/>
        </p:spPr>
        <p:txBody>
          <a:bodyPr wrap="square" rtlCol="0">
            <a:spAutoFit/>
          </a:bodyPr>
          <a:lstStyle/>
          <a:p>
            <a:r>
              <a:rPr lang="en-US" dirty="0"/>
              <a:t>Greenfield Village, Detroit, 2015</a:t>
            </a:r>
          </a:p>
        </p:txBody>
      </p:sp>
    </p:spTree>
    <p:extLst>
      <p:ext uri="{BB962C8B-B14F-4D97-AF65-F5344CB8AC3E}">
        <p14:creationId xmlns:p14="http://schemas.microsoft.com/office/powerpoint/2010/main" val="172242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14D86-2DC7-7D44-956F-78181BB65B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763" b="19684"/>
          <a:stretch/>
        </p:blipFill>
        <p:spPr>
          <a:xfrm>
            <a:off x="244159" y="1313647"/>
            <a:ext cx="5937697" cy="2871990"/>
          </a:xfrm>
          <a:prstGeom prst="rect">
            <a:avLst/>
          </a:prstGeom>
        </p:spPr>
      </p:pic>
      <p:pic>
        <p:nvPicPr>
          <p:cNvPr id="7" name="Picture 6">
            <a:extLst>
              <a:ext uri="{FF2B5EF4-FFF2-40B4-BE49-F238E27FC236}">
                <a16:creationId xmlns:a16="http://schemas.microsoft.com/office/drawing/2014/main" id="{D4F64DEF-F44D-6A49-AFDA-068FC1A67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8523" y="2747850"/>
            <a:ext cx="6165224" cy="4110149"/>
          </a:xfrm>
          <a:prstGeom prst="rect">
            <a:avLst/>
          </a:prstGeom>
        </p:spPr>
      </p:pic>
      <p:sp>
        <p:nvSpPr>
          <p:cNvPr id="2" name="TextBox 1">
            <a:extLst>
              <a:ext uri="{FF2B5EF4-FFF2-40B4-BE49-F238E27FC236}">
                <a16:creationId xmlns:a16="http://schemas.microsoft.com/office/drawing/2014/main" id="{2F33EC4E-6707-DC46-8ECB-6124E1E6646C}"/>
              </a:ext>
            </a:extLst>
          </p:cNvPr>
          <p:cNvSpPr txBox="1"/>
          <p:nvPr/>
        </p:nvSpPr>
        <p:spPr>
          <a:xfrm>
            <a:off x="6445405" y="1375317"/>
            <a:ext cx="2936488" cy="369332"/>
          </a:xfrm>
          <a:prstGeom prst="rect">
            <a:avLst/>
          </a:prstGeom>
          <a:noFill/>
        </p:spPr>
        <p:txBody>
          <a:bodyPr wrap="square" rtlCol="0">
            <a:spAutoFit/>
          </a:bodyPr>
          <a:lstStyle/>
          <a:p>
            <a:r>
              <a:rPr lang="en-US" dirty="0"/>
              <a:t>(Left) 2017 Inaugural Parade</a:t>
            </a:r>
          </a:p>
        </p:txBody>
      </p:sp>
      <p:sp>
        <p:nvSpPr>
          <p:cNvPr id="3" name="TextBox 2">
            <a:extLst>
              <a:ext uri="{FF2B5EF4-FFF2-40B4-BE49-F238E27FC236}">
                <a16:creationId xmlns:a16="http://schemas.microsoft.com/office/drawing/2014/main" id="{BB9051D6-A6A1-0C42-99A2-2507DFC1DCCB}"/>
              </a:ext>
            </a:extLst>
          </p:cNvPr>
          <p:cNvSpPr txBox="1"/>
          <p:nvPr/>
        </p:nvSpPr>
        <p:spPr>
          <a:xfrm>
            <a:off x="2957209" y="6099243"/>
            <a:ext cx="2714017" cy="369332"/>
          </a:xfrm>
          <a:prstGeom prst="rect">
            <a:avLst/>
          </a:prstGeom>
          <a:noFill/>
        </p:spPr>
        <p:txBody>
          <a:bodyPr wrap="square" rtlCol="0">
            <a:spAutoFit/>
          </a:bodyPr>
          <a:lstStyle/>
          <a:p>
            <a:r>
              <a:rPr lang="en-US" dirty="0"/>
              <a:t>(Right) Boston, 2017</a:t>
            </a:r>
          </a:p>
        </p:txBody>
      </p:sp>
    </p:spTree>
    <p:extLst>
      <p:ext uri="{BB962C8B-B14F-4D97-AF65-F5344CB8AC3E}">
        <p14:creationId xmlns:p14="http://schemas.microsoft.com/office/powerpoint/2010/main" val="162104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E74E7B-0E72-6948-ADDD-78C6DF4018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73" y="1326526"/>
            <a:ext cx="7669370" cy="5112913"/>
          </a:xfrm>
          <a:prstGeom prst="rect">
            <a:avLst/>
          </a:prstGeom>
        </p:spPr>
      </p:pic>
      <p:pic>
        <p:nvPicPr>
          <p:cNvPr id="5" name="Picture 4">
            <a:extLst>
              <a:ext uri="{FF2B5EF4-FFF2-40B4-BE49-F238E27FC236}">
                <a16:creationId xmlns:a16="http://schemas.microsoft.com/office/drawing/2014/main" id="{AFB5A84F-AEBC-364B-B0B1-031FB3C56F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7763" y="4319361"/>
            <a:ext cx="6499538" cy="2461474"/>
          </a:xfrm>
          <a:prstGeom prst="rect">
            <a:avLst/>
          </a:prstGeom>
        </p:spPr>
      </p:pic>
      <p:sp>
        <p:nvSpPr>
          <p:cNvPr id="2" name="TextBox 1">
            <a:extLst>
              <a:ext uri="{FF2B5EF4-FFF2-40B4-BE49-F238E27FC236}">
                <a16:creationId xmlns:a16="http://schemas.microsoft.com/office/drawing/2014/main" id="{79AE8CC2-4AF2-074C-95AB-4B8DFD63963B}"/>
              </a:ext>
            </a:extLst>
          </p:cNvPr>
          <p:cNvSpPr txBox="1"/>
          <p:nvPr/>
        </p:nvSpPr>
        <p:spPr>
          <a:xfrm>
            <a:off x="8043746" y="1326526"/>
            <a:ext cx="2728332" cy="646331"/>
          </a:xfrm>
          <a:prstGeom prst="rect">
            <a:avLst/>
          </a:prstGeom>
          <a:noFill/>
        </p:spPr>
        <p:txBody>
          <a:bodyPr wrap="square" rtlCol="0">
            <a:spAutoFit/>
          </a:bodyPr>
          <a:lstStyle/>
          <a:p>
            <a:r>
              <a:rPr lang="en-US" dirty="0"/>
              <a:t>(Left) Norwegian Military Tattoo, 2018</a:t>
            </a:r>
          </a:p>
        </p:txBody>
      </p:sp>
      <p:sp>
        <p:nvSpPr>
          <p:cNvPr id="3" name="TextBox 2">
            <a:extLst>
              <a:ext uri="{FF2B5EF4-FFF2-40B4-BE49-F238E27FC236}">
                <a16:creationId xmlns:a16="http://schemas.microsoft.com/office/drawing/2014/main" id="{797DA1FE-BDBB-C549-9B2F-9FEC779FA07F}"/>
              </a:ext>
            </a:extLst>
          </p:cNvPr>
          <p:cNvSpPr txBox="1"/>
          <p:nvPr/>
        </p:nvSpPr>
        <p:spPr>
          <a:xfrm>
            <a:off x="9471102" y="3531220"/>
            <a:ext cx="2557347" cy="646331"/>
          </a:xfrm>
          <a:prstGeom prst="rect">
            <a:avLst/>
          </a:prstGeom>
          <a:noFill/>
        </p:spPr>
        <p:txBody>
          <a:bodyPr wrap="square" rtlCol="0">
            <a:spAutoFit/>
          </a:bodyPr>
          <a:lstStyle/>
          <a:p>
            <a:r>
              <a:rPr lang="en-US" dirty="0"/>
              <a:t>(Below) SC members in Puerto Rico, 2018</a:t>
            </a:r>
          </a:p>
        </p:txBody>
      </p:sp>
    </p:spTree>
    <p:extLst>
      <p:ext uri="{BB962C8B-B14F-4D97-AF65-F5344CB8AC3E}">
        <p14:creationId xmlns:p14="http://schemas.microsoft.com/office/powerpoint/2010/main" val="49311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27094-94B6-4847-99A2-E235E3E0F44B}"/>
              </a:ext>
            </a:extLst>
          </p:cNvPr>
          <p:cNvSpPr>
            <a:spLocks noGrp="1"/>
          </p:cNvSpPr>
          <p:nvPr>
            <p:ph idx="1"/>
          </p:nvPr>
        </p:nvSpPr>
        <p:spPr>
          <a:xfrm>
            <a:off x="116982" y="1495298"/>
            <a:ext cx="4184524" cy="1856476"/>
          </a:xfrm>
        </p:spPr>
        <p:txBody>
          <a:bodyPr>
            <a:normAutofit fontScale="92500" lnSpcReduction="20000"/>
          </a:bodyPr>
          <a:lstStyle/>
          <a:p>
            <a:pPr marL="0" indent="0">
              <a:buNone/>
            </a:pPr>
            <a:r>
              <a:rPr lang="en-US" sz="2000" dirty="0">
                <a:latin typeface="+mj-lt"/>
              </a:rPr>
              <a:t>2021: The unit celebrates its 75</a:t>
            </a:r>
            <a:r>
              <a:rPr lang="en-US" sz="2000" baseline="30000" dirty="0">
                <a:latin typeface="+mj-lt"/>
              </a:rPr>
              <a:t>th</a:t>
            </a:r>
            <a:r>
              <a:rPr lang="en-US" sz="2000" dirty="0">
                <a:latin typeface="+mj-lt"/>
              </a:rPr>
              <a:t> anniversary</a:t>
            </a:r>
          </a:p>
          <a:p>
            <a:pPr marL="0" indent="0">
              <a:buNone/>
            </a:pPr>
            <a:br>
              <a:rPr lang="en-US" sz="2000" dirty="0">
                <a:latin typeface="+mj-lt"/>
              </a:rPr>
            </a:br>
            <a:r>
              <a:rPr lang="en-US" sz="2000" dirty="0">
                <a:latin typeface="+mj-lt"/>
              </a:rPr>
              <a:t>2022: Royal Edinburgh Military Tattoo</a:t>
            </a:r>
            <a:br>
              <a:rPr lang="en-US" sz="2000" dirty="0">
                <a:latin typeface="+mj-lt"/>
              </a:rPr>
            </a:br>
            <a:r>
              <a:rPr lang="en-US" sz="2000" dirty="0">
                <a:latin typeface="+mj-lt"/>
              </a:rPr>
              <a:t>2024: Basel and Hamina Tattoos</a:t>
            </a:r>
          </a:p>
          <a:p>
            <a:pPr marL="0" indent="0">
              <a:buNone/>
            </a:pPr>
            <a:r>
              <a:rPr lang="en-US" sz="2000" dirty="0">
                <a:latin typeface="+mj-lt"/>
              </a:rPr>
              <a:t>[2024]: The unit receives its 3</a:t>
            </a:r>
            <a:r>
              <a:rPr lang="en-US" sz="2000" baseline="30000" dirty="0">
                <a:latin typeface="+mj-lt"/>
              </a:rPr>
              <a:t>rd</a:t>
            </a:r>
            <a:r>
              <a:rPr lang="en-US" sz="2000" dirty="0">
                <a:latin typeface="+mj-lt"/>
              </a:rPr>
              <a:t> superior unit award</a:t>
            </a:r>
          </a:p>
        </p:txBody>
      </p:sp>
      <p:pic>
        <p:nvPicPr>
          <p:cNvPr id="5" name="Picture 4">
            <a:extLst>
              <a:ext uri="{FF2B5EF4-FFF2-40B4-BE49-F238E27FC236}">
                <a16:creationId xmlns:a16="http://schemas.microsoft.com/office/drawing/2014/main" id="{13D01340-EF33-E844-A5F4-50BCBC007D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1506" y="1717288"/>
            <a:ext cx="7655326" cy="5094641"/>
          </a:xfrm>
          <a:prstGeom prst="rect">
            <a:avLst/>
          </a:prstGeom>
        </p:spPr>
      </p:pic>
    </p:spTree>
    <p:extLst>
      <p:ext uri="{BB962C8B-B14F-4D97-AF65-F5344CB8AC3E}">
        <p14:creationId xmlns:p14="http://schemas.microsoft.com/office/powerpoint/2010/main" val="1046017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D0379F-8AD3-E14A-86FB-94734DAE28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608" y="360610"/>
            <a:ext cx="6934818" cy="4626034"/>
          </a:xfrm>
          <a:prstGeom prst="rect">
            <a:avLst/>
          </a:prstGeom>
        </p:spPr>
      </p:pic>
      <p:pic>
        <p:nvPicPr>
          <p:cNvPr id="7" name="Picture 6">
            <a:extLst>
              <a:ext uri="{FF2B5EF4-FFF2-40B4-BE49-F238E27FC236}">
                <a16:creationId xmlns:a16="http://schemas.microsoft.com/office/drawing/2014/main" id="{E2FA96DC-8EAA-3B46-BF49-5D664C8D6F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799" y="2860897"/>
            <a:ext cx="5976334" cy="3984223"/>
          </a:xfrm>
          <a:prstGeom prst="rect">
            <a:avLst/>
          </a:prstGeom>
        </p:spPr>
      </p:pic>
      <p:sp>
        <p:nvSpPr>
          <p:cNvPr id="2" name="TextBox 1">
            <a:extLst>
              <a:ext uri="{FF2B5EF4-FFF2-40B4-BE49-F238E27FC236}">
                <a16:creationId xmlns:a16="http://schemas.microsoft.com/office/drawing/2014/main" id="{B0D073FB-1AC3-6742-B1FA-F9D16D7B28F1}"/>
              </a:ext>
            </a:extLst>
          </p:cNvPr>
          <p:cNvSpPr txBox="1"/>
          <p:nvPr/>
        </p:nvSpPr>
        <p:spPr>
          <a:xfrm>
            <a:off x="2527611" y="1315844"/>
            <a:ext cx="2133600" cy="369332"/>
          </a:xfrm>
          <a:prstGeom prst="rect">
            <a:avLst/>
          </a:prstGeom>
          <a:noFill/>
        </p:spPr>
        <p:txBody>
          <a:bodyPr wrap="square" rtlCol="0">
            <a:spAutoFit/>
          </a:bodyPr>
          <a:lstStyle/>
          <a:p>
            <a:r>
              <a:rPr lang="en-US" dirty="0"/>
              <a:t>(Right) Boston, 2023</a:t>
            </a:r>
          </a:p>
        </p:txBody>
      </p:sp>
      <p:sp>
        <p:nvSpPr>
          <p:cNvPr id="3" name="TextBox 2">
            <a:extLst>
              <a:ext uri="{FF2B5EF4-FFF2-40B4-BE49-F238E27FC236}">
                <a16:creationId xmlns:a16="http://schemas.microsoft.com/office/drawing/2014/main" id="{E7BDECB1-CD9B-8947-B90B-27302BBEBFC9}"/>
              </a:ext>
            </a:extLst>
          </p:cNvPr>
          <p:cNvSpPr txBox="1"/>
          <p:nvPr/>
        </p:nvSpPr>
        <p:spPr>
          <a:xfrm>
            <a:off x="6549483" y="6073698"/>
            <a:ext cx="2698595" cy="646331"/>
          </a:xfrm>
          <a:prstGeom prst="rect">
            <a:avLst/>
          </a:prstGeom>
          <a:noFill/>
        </p:spPr>
        <p:txBody>
          <a:bodyPr wrap="square" rtlCol="0">
            <a:spAutoFit/>
          </a:bodyPr>
          <a:lstStyle/>
          <a:p>
            <a:r>
              <a:rPr lang="en-US" dirty="0"/>
              <a:t>(Left) JAs at Toronto Jazz Festival, 2023</a:t>
            </a:r>
          </a:p>
        </p:txBody>
      </p:sp>
    </p:spTree>
    <p:extLst>
      <p:ext uri="{BB962C8B-B14F-4D97-AF65-F5344CB8AC3E}">
        <p14:creationId xmlns:p14="http://schemas.microsoft.com/office/powerpoint/2010/main" val="3709699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61266-D6CE-4446-A143-A88075AD3F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2904"/>
          <a:stretch/>
        </p:blipFill>
        <p:spPr>
          <a:xfrm>
            <a:off x="195157" y="1262129"/>
            <a:ext cx="6063976" cy="3118259"/>
          </a:xfrm>
          <a:prstGeom prst="rect">
            <a:avLst/>
          </a:prstGeom>
        </p:spPr>
      </p:pic>
      <p:pic>
        <p:nvPicPr>
          <p:cNvPr id="7" name="Picture 6">
            <a:extLst>
              <a:ext uri="{FF2B5EF4-FFF2-40B4-BE49-F238E27FC236}">
                <a16:creationId xmlns:a16="http://schemas.microsoft.com/office/drawing/2014/main" id="{55156B68-2C07-F548-8BB3-D12A0C99C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676" y="631065"/>
            <a:ext cx="5621801" cy="3749697"/>
          </a:xfrm>
          <a:prstGeom prst="rect">
            <a:avLst/>
          </a:prstGeom>
        </p:spPr>
      </p:pic>
      <p:pic>
        <p:nvPicPr>
          <p:cNvPr id="9" name="Picture 8">
            <a:extLst>
              <a:ext uri="{FF2B5EF4-FFF2-40B4-BE49-F238E27FC236}">
                <a16:creationId xmlns:a16="http://schemas.microsoft.com/office/drawing/2014/main" id="{4458B372-624C-1D4A-99FB-7718A65C88AD}"/>
              </a:ext>
            </a:extLst>
          </p:cNvPr>
          <p:cNvPicPr>
            <a:picLocks noChangeAspect="1"/>
          </p:cNvPicPr>
          <p:nvPr/>
        </p:nvPicPr>
        <p:blipFill>
          <a:blip r:embed="rId4"/>
          <a:stretch>
            <a:fillRect/>
          </a:stretch>
        </p:blipFill>
        <p:spPr>
          <a:xfrm>
            <a:off x="2423779" y="3786389"/>
            <a:ext cx="5754356" cy="3237874"/>
          </a:xfrm>
          <a:prstGeom prst="rect">
            <a:avLst/>
          </a:prstGeom>
        </p:spPr>
      </p:pic>
      <p:sp>
        <p:nvSpPr>
          <p:cNvPr id="2" name="TextBox 1">
            <a:extLst>
              <a:ext uri="{FF2B5EF4-FFF2-40B4-BE49-F238E27FC236}">
                <a16:creationId xmlns:a16="http://schemas.microsoft.com/office/drawing/2014/main" id="{77E20DE3-BBF0-1246-B05F-2E050A17F606}"/>
              </a:ext>
            </a:extLst>
          </p:cNvPr>
          <p:cNvSpPr txBox="1"/>
          <p:nvPr/>
        </p:nvSpPr>
        <p:spPr>
          <a:xfrm>
            <a:off x="118946" y="4497661"/>
            <a:ext cx="2111297" cy="369332"/>
          </a:xfrm>
          <a:prstGeom prst="rect">
            <a:avLst/>
          </a:prstGeom>
          <a:noFill/>
        </p:spPr>
        <p:txBody>
          <a:bodyPr wrap="square" rtlCol="0">
            <a:spAutoFit/>
          </a:bodyPr>
          <a:lstStyle/>
          <a:p>
            <a:r>
              <a:rPr lang="en-US" dirty="0"/>
              <a:t>(Above) Basel, 2024</a:t>
            </a:r>
          </a:p>
        </p:txBody>
      </p:sp>
      <p:sp>
        <p:nvSpPr>
          <p:cNvPr id="3" name="TextBox 2">
            <a:extLst>
              <a:ext uri="{FF2B5EF4-FFF2-40B4-BE49-F238E27FC236}">
                <a16:creationId xmlns:a16="http://schemas.microsoft.com/office/drawing/2014/main" id="{F441D691-795D-3D49-AF19-F9A7464425F6}"/>
              </a:ext>
            </a:extLst>
          </p:cNvPr>
          <p:cNvSpPr txBox="1"/>
          <p:nvPr/>
        </p:nvSpPr>
        <p:spPr>
          <a:xfrm>
            <a:off x="8385717" y="4497661"/>
            <a:ext cx="2921620" cy="369332"/>
          </a:xfrm>
          <a:prstGeom prst="rect">
            <a:avLst/>
          </a:prstGeom>
          <a:noFill/>
        </p:spPr>
        <p:txBody>
          <a:bodyPr wrap="square" rtlCol="0">
            <a:spAutoFit/>
          </a:bodyPr>
          <a:lstStyle/>
          <a:p>
            <a:r>
              <a:rPr lang="en-US" dirty="0"/>
              <a:t>(Above &amp; left): Hamina, 2024</a:t>
            </a:r>
          </a:p>
        </p:txBody>
      </p:sp>
    </p:spTree>
    <p:extLst>
      <p:ext uri="{BB962C8B-B14F-4D97-AF65-F5344CB8AC3E}">
        <p14:creationId xmlns:p14="http://schemas.microsoft.com/office/powerpoint/2010/main" val="1664539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A33B0-7922-224D-8505-929ADA8CF1D8}"/>
              </a:ext>
            </a:extLst>
          </p:cNvPr>
          <p:cNvSpPr>
            <a:spLocks noGrp="1"/>
          </p:cNvSpPr>
          <p:nvPr>
            <p:ph idx="1"/>
          </p:nvPr>
        </p:nvSpPr>
        <p:spPr>
          <a:xfrm>
            <a:off x="580621" y="1568045"/>
            <a:ext cx="4686837" cy="4351338"/>
          </a:xfrm>
        </p:spPr>
        <p:txBody>
          <a:bodyPr>
            <a:normAutofit lnSpcReduction="10000"/>
          </a:bodyPr>
          <a:lstStyle/>
          <a:p>
            <a:pPr marL="0" indent="0">
              <a:buNone/>
            </a:pPr>
            <a:r>
              <a:rPr lang="en-US" sz="2000" b="1" dirty="0"/>
              <a:t>For deeper dives into TUSAFB history, see:</a:t>
            </a:r>
          </a:p>
          <a:p>
            <a:pPr marL="0" indent="0">
              <a:buNone/>
            </a:pPr>
            <a:endParaRPr lang="en-US" sz="2000" dirty="0"/>
          </a:p>
          <a:p>
            <a:pPr marL="0" indent="0">
              <a:buNone/>
            </a:pPr>
            <a:r>
              <a:rPr lang="en-US" sz="2000" dirty="0"/>
              <a:t>In depth articles on website:</a:t>
            </a:r>
          </a:p>
          <a:p>
            <a:pPr marL="0" indent="0">
              <a:buNone/>
            </a:pPr>
            <a:r>
              <a:rPr lang="en-US" sz="2000" dirty="0"/>
              <a:t>  -75</a:t>
            </a:r>
            <a:r>
              <a:rPr lang="en-US" sz="2000" baseline="30000" dirty="0"/>
              <a:t>th</a:t>
            </a:r>
            <a:r>
              <a:rPr lang="en-US" sz="2000" dirty="0"/>
              <a:t> anniversary historical highlights</a:t>
            </a:r>
          </a:p>
          <a:p>
            <a:pPr marL="0" indent="0">
              <a:buNone/>
            </a:pPr>
            <a:r>
              <a:rPr lang="en-US" sz="2000" dirty="0"/>
              <a:t>  -WWII origins of the Field Band</a:t>
            </a:r>
          </a:p>
          <a:p>
            <a:pPr marL="0" indent="0">
              <a:buNone/>
            </a:pPr>
            <a:r>
              <a:rPr lang="en-US" sz="2000" dirty="0"/>
              <a:t>  -Origins of the Soldiers’ Chorus</a:t>
            </a:r>
          </a:p>
          <a:p>
            <a:pPr marL="0" indent="0">
              <a:buNone/>
            </a:pPr>
            <a:r>
              <a:rPr lang="en-US" sz="2000" dirty="0"/>
              <a:t>  -Origins of the Jazz Ambassadors</a:t>
            </a:r>
          </a:p>
          <a:p>
            <a:pPr marL="0" indent="0">
              <a:buNone/>
            </a:pPr>
            <a:endParaRPr lang="en-US" sz="2000" dirty="0"/>
          </a:p>
          <a:p>
            <a:pPr marL="0" indent="0">
              <a:buNone/>
            </a:pPr>
            <a:r>
              <a:rPr lang="en-US" sz="2000" dirty="0"/>
              <a:t>2 x 1 </a:t>
            </a:r>
            <a:r>
              <a:rPr lang="en-US" sz="2000" dirty="0" err="1"/>
              <a:t>hr</a:t>
            </a:r>
            <a:r>
              <a:rPr lang="en-US" sz="2000" dirty="0"/>
              <a:t> videos, also on the site:</a:t>
            </a:r>
          </a:p>
          <a:p>
            <a:pPr marL="0" indent="0">
              <a:buNone/>
            </a:pPr>
            <a:r>
              <a:rPr lang="en-US" sz="2000" dirty="0"/>
              <a:t>  -50</a:t>
            </a:r>
            <a:r>
              <a:rPr lang="en-US" sz="2000" baseline="30000" dirty="0"/>
              <a:t>th</a:t>
            </a:r>
            <a:r>
              <a:rPr lang="en-US" sz="2000" dirty="0"/>
              <a:t> anniversary video (1996)</a:t>
            </a:r>
          </a:p>
          <a:p>
            <a:pPr marL="0" indent="0">
              <a:buNone/>
            </a:pPr>
            <a:r>
              <a:rPr lang="en-US" sz="2000" dirty="0"/>
              <a:t>  -75</a:t>
            </a:r>
            <a:r>
              <a:rPr lang="en-US" sz="2000" baseline="30000" dirty="0"/>
              <a:t>th</a:t>
            </a:r>
            <a:r>
              <a:rPr lang="en-US" sz="2000" dirty="0"/>
              <a:t> anniversary video</a:t>
            </a:r>
          </a:p>
          <a:p>
            <a:pPr marL="0" indent="0">
              <a:buNone/>
            </a:pPr>
            <a:endParaRPr lang="en-US" sz="2000" dirty="0"/>
          </a:p>
          <a:p>
            <a:pPr marL="0" indent="0">
              <a:buNone/>
            </a:pPr>
            <a:endParaRPr lang="en-US" sz="2000" dirty="0"/>
          </a:p>
        </p:txBody>
      </p:sp>
      <p:sp>
        <p:nvSpPr>
          <p:cNvPr id="4" name="Content Placeholder 2">
            <a:extLst>
              <a:ext uri="{FF2B5EF4-FFF2-40B4-BE49-F238E27FC236}">
                <a16:creationId xmlns:a16="http://schemas.microsoft.com/office/drawing/2014/main" id="{14EEB971-BFDC-F04C-A100-36F89ED821A2}"/>
              </a:ext>
            </a:extLst>
          </p:cNvPr>
          <p:cNvSpPr txBox="1">
            <a:spLocks/>
          </p:cNvSpPr>
          <p:nvPr/>
        </p:nvSpPr>
        <p:spPr>
          <a:xfrm>
            <a:off x="6116398" y="2016662"/>
            <a:ext cx="4893573" cy="4641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Mike Culbertson: </a:t>
            </a:r>
          </a:p>
          <a:p>
            <a:pPr marL="0" indent="0">
              <a:buFont typeface="Arial" panose="020B0604020202020204" pitchFamily="34" charset="0"/>
              <a:buNone/>
            </a:pPr>
            <a:r>
              <a:rPr lang="en-US" sz="2000" dirty="0"/>
              <a:t>  -Kings of the Highway 2024</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Joe Levine:</a:t>
            </a:r>
          </a:p>
          <a:p>
            <a:pPr marL="0" indent="0">
              <a:buFont typeface="Arial" panose="020B0604020202020204" pitchFamily="34" charset="0"/>
              <a:buNone/>
            </a:pPr>
            <a:r>
              <a:rPr lang="en-US" sz="2000" dirty="0"/>
              <a:t>  -A Photo History of the US Army Field Band</a:t>
            </a:r>
          </a:p>
          <a:p>
            <a:pPr marL="0" indent="0">
              <a:buFont typeface="Arial" panose="020B0604020202020204" pitchFamily="34" charset="0"/>
              <a:buNone/>
            </a:pPr>
            <a:r>
              <a:rPr lang="en-US" sz="2000" dirty="0"/>
              <a:t>  -R&amp;AA Newsletter Archive, 1992-2006</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(above available on </a:t>
            </a:r>
            <a:r>
              <a:rPr lang="en-US" sz="2000" dirty="0" err="1"/>
              <a:t>Lulu.com</a:t>
            </a:r>
            <a:r>
              <a:rPr lang="en-US" sz="2000" dirty="0"/>
              <a:t>)</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Chester E. Whiting’s autobiography,</a:t>
            </a:r>
          </a:p>
          <a:p>
            <a:pPr marL="0" indent="0">
              <a:buFont typeface="Arial" panose="020B0604020202020204" pitchFamily="34" charset="0"/>
              <a:buNone/>
            </a:pPr>
            <a:r>
              <a:rPr lang="en-US" sz="2000" dirty="0"/>
              <a:t>  -The Baton and the Pendulum</a:t>
            </a:r>
          </a:p>
        </p:txBody>
      </p:sp>
    </p:spTree>
    <p:extLst>
      <p:ext uri="{BB962C8B-B14F-4D97-AF65-F5344CB8AC3E}">
        <p14:creationId xmlns:p14="http://schemas.microsoft.com/office/powerpoint/2010/main" val="269270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21011-91AA-2240-BCB6-F20312993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07728"/>
            <a:ext cx="12192000" cy="2379504"/>
          </a:xfrm>
          <a:prstGeom prst="rect">
            <a:avLst/>
          </a:prstGeom>
        </p:spPr>
      </p:pic>
      <p:pic>
        <p:nvPicPr>
          <p:cNvPr id="7" name="Picture 6">
            <a:extLst>
              <a:ext uri="{FF2B5EF4-FFF2-40B4-BE49-F238E27FC236}">
                <a16:creationId xmlns:a16="http://schemas.microsoft.com/office/drawing/2014/main" id="{63E84775-9411-3841-BDA8-1A9FE037C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679" y="4104641"/>
            <a:ext cx="10982251" cy="2844800"/>
          </a:xfrm>
          <a:prstGeom prst="rect">
            <a:avLst/>
          </a:prstGeom>
        </p:spPr>
      </p:pic>
    </p:spTree>
    <p:extLst>
      <p:ext uri="{BB962C8B-B14F-4D97-AF65-F5344CB8AC3E}">
        <p14:creationId xmlns:p14="http://schemas.microsoft.com/office/powerpoint/2010/main" val="1539936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7A92-6576-E94F-B661-9BF78D6DEA67}"/>
              </a:ext>
            </a:extLst>
          </p:cNvPr>
          <p:cNvSpPr>
            <a:spLocks noGrp="1"/>
          </p:cNvSpPr>
          <p:nvPr>
            <p:ph type="title"/>
          </p:nvPr>
        </p:nvSpPr>
        <p:spPr>
          <a:xfrm>
            <a:off x="156010" y="1183345"/>
            <a:ext cx="4678637" cy="3213557"/>
          </a:xfrm>
        </p:spPr>
        <p:txBody>
          <a:bodyPr>
            <a:normAutofit/>
          </a:bodyPr>
          <a:lstStyle/>
          <a:p>
            <a:r>
              <a:rPr lang="en-US" sz="2000" dirty="0"/>
              <a:t>WWII: Whiting and the 110</a:t>
            </a:r>
            <a:r>
              <a:rPr lang="en-US" sz="2000" baseline="30000" dirty="0"/>
              <a:t>th</a:t>
            </a:r>
            <a:r>
              <a:rPr lang="en-US" sz="2000" dirty="0"/>
              <a:t> travel via ship to the Pacific Theater (1941-1944)</a:t>
            </a:r>
            <a:br>
              <a:rPr lang="en-US" sz="2000" dirty="0"/>
            </a:br>
            <a:br>
              <a:rPr lang="en-US" sz="2000" dirty="0"/>
            </a:br>
            <a:r>
              <a:rPr lang="en-US" sz="2000" dirty="0"/>
              <a:t>They form the </a:t>
            </a:r>
            <a:r>
              <a:rPr lang="en-US" sz="2000" b="1" dirty="0"/>
              <a:t>Americal Division Band</a:t>
            </a:r>
            <a:r>
              <a:rPr lang="en-US" sz="2000" dirty="0"/>
              <a:t>, and perform and see combat on </a:t>
            </a:r>
            <a:br>
              <a:rPr lang="en-US" sz="2000" dirty="0"/>
            </a:br>
            <a:r>
              <a:rPr lang="en-US" sz="2000" dirty="0"/>
              <a:t>New </a:t>
            </a:r>
            <a:r>
              <a:rPr lang="en-US" sz="2000" b="1" dirty="0"/>
              <a:t>Cal</a:t>
            </a:r>
            <a:r>
              <a:rPr lang="en-US" sz="2000" dirty="0"/>
              <a:t>edonia, Fiji, Guadalcanal, and Bougainville.</a:t>
            </a:r>
          </a:p>
        </p:txBody>
      </p:sp>
      <p:pic>
        <p:nvPicPr>
          <p:cNvPr id="5" name="Picture 4">
            <a:extLst>
              <a:ext uri="{FF2B5EF4-FFF2-40B4-BE49-F238E27FC236}">
                <a16:creationId xmlns:a16="http://schemas.microsoft.com/office/drawing/2014/main" id="{F53B2805-4B1D-A341-8914-8AFD12540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1624" y="1270235"/>
            <a:ext cx="6968446" cy="5605902"/>
          </a:xfrm>
          <a:prstGeom prst="rect">
            <a:avLst/>
          </a:prstGeom>
        </p:spPr>
      </p:pic>
    </p:spTree>
    <p:extLst>
      <p:ext uri="{BB962C8B-B14F-4D97-AF65-F5344CB8AC3E}">
        <p14:creationId xmlns:p14="http://schemas.microsoft.com/office/powerpoint/2010/main" val="224202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6003-8C4F-2F40-AD8B-A6574BD151A0}"/>
              </a:ext>
            </a:extLst>
          </p:cNvPr>
          <p:cNvSpPr>
            <a:spLocks noGrp="1"/>
          </p:cNvSpPr>
          <p:nvPr>
            <p:ph type="title"/>
          </p:nvPr>
        </p:nvSpPr>
        <p:spPr>
          <a:xfrm>
            <a:off x="860502" y="1142099"/>
            <a:ext cx="10515600" cy="1325563"/>
          </a:xfrm>
        </p:spPr>
        <p:txBody>
          <a:bodyPr>
            <a:normAutofit/>
          </a:bodyPr>
          <a:lstStyle/>
          <a:p>
            <a:r>
              <a:rPr lang="en-US" sz="2400" dirty="0"/>
              <a:t>Despite war and terrible living conditions, Whiting and the Americal Division Band compose and arrange music, travel and perform extensively, and are a very effective morale builder. They make an impression on Army leadership…</a:t>
            </a:r>
          </a:p>
        </p:txBody>
      </p:sp>
      <p:pic>
        <p:nvPicPr>
          <p:cNvPr id="5" name="Picture 4">
            <a:extLst>
              <a:ext uri="{FF2B5EF4-FFF2-40B4-BE49-F238E27FC236}">
                <a16:creationId xmlns:a16="http://schemas.microsoft.com/office/drawing/2014/main" id="{2A4AD9AB-577C-1E46-9A02-CB59C319090A}"/>
              </a:ext>
            </a:extLst>
          </p:cNvPr>
          <p:cNvPicPr>
            <a:picLocks noChangeAspect="1"/>
          </p:cNvPicPr>
          <p:nvPr/>
        </p:nvPicPr>
        <p:blipFill>
          <a:blip r:embed="rId3"/>
          <a:stretch>
            <a:fillRect/>
          </a:stretch>
        </p:blipFill>
        <p:spPr>
          <a:xfrm>
            <a:off x="6095998" y="3429000"/>
            <a:ext cx="5740401" cy="3340100"/>
          </a:xfrm>
          <a:prstGeom prst="rect">
            <a:avLst/>
          </a:prstGeom>
        </p:spPr>
      </p:pic>
      <p:pic>
        <p:nvPicPr>
          <p:cNvPr id="7" name="Picture 6">
            <a:extLst>
              <a:ext uri="{FF2B5EF4-FFF2-40B4-BE49-F238E27FC236}">
                <a16:creationId xmlns:a16="http://schemas.microsoft.com/office/drawing/2014/main" id="{8143FBFD-1FC3-4D46-A847-75C6356117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778" y="2489364"/>
            <a:ext cx="5433822" cy="4273893"/>
          </a:xfrm>
          <a:prstGeom prst="rect">
            <a:avLst/>
          </a:prstGeom>
        </p:spPr>
      </p:pic>
    </p:spTree>
    <p:extLst>
      <p:ext uri="{BB962C8B-B14F-4D97-AF65-F5344CB8AC3E}">
        <p14:creationId xmlns:p14="http://schemas.microsoft.com/office/powerpoint/2010/main" val="207329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6999CA-31D5-BA48-9B5C-7549AFAD6EDB}"/>
              </a:ext>
            </a:extLst>
          </p:cNvPr>
          <p:cNvPicPr>
            <a:picLocks noChangeAspect="1"/>
          </p:cNvPicPr>
          <p:nvPr/>
        </p:nvPicPr>
        <p:blipFill>
          <a:blip r:embed="rId3"/>
          <a:stretch>
            <a:fillRect/>
          </a:stretch>
        </p:blipFill>
        <p:spPr>
          <a:xfrm>
            <a:off x="5348617" y="1353312"/>
            <a:ext cx="6766116" cy="5433176"/>
          </a:xfrm>
          <a:prstGeom prst="rect">
            <a:avLst/>
          </a:prstGeom>
        </p:spPr>
      </p:pic>
      <p:pic>
        <p:nvPicPr>
          <p:cNvPr id="7" name="Picture 6">
            <a:extLst>
              <a:ext uri="{FF2B5EF4-FFF2-40B4-BE49-F238E27FC236}">
                <a16:creationId xmlns:a16="http://schemas.microsoft.com/office/drawing/2014/main" id="{FB83F4B2-547D-124F-9D20-8B45507366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434" y="1316735"/>
            <a:ext cx="4444174" cy="5469753"/>
          </a:xfrm>
          <a:prstGeom prst="rect">
            <a:avLst/>
          </a:prstGeom>
        </p:spPr>
      </p:pic>
    </p:spTree>
    <p:extLst>
      <p:ext uri="{BB962C8B-B14F-4D97-AF65-F5344CB8AC3E}">
        <p14:creationId xmlns:p14="http://schemas.microsoft.com/office/powerpoint/2010/main" val="85203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7CEBC-4863-7047-95D8-4FC9AC5E3E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217" t="17419" r="13730" b="14292"/>
          <a:stretch/>
        </p:blipFill>
        <p:spPr>
          <a:xfrm>
            <a:off x="3657830" y="113331"/>
            <a:ext cx="5212080" cy="6791498"/>
          </a:xfrm>
          <a:prstGeom prst="rect">
            <a:avLst/>
          </a:prstGeom>
        </p:spPr>
      </p:pic>
    </p:spTree>
    <p:extLst>
      <p:ext uri="{BB962C8B-B14F-4D97-AF65-F5344CB8AC3E}">
        <p14:creationId xmlns:p14="http://schemas.microsoft.com/office/powerpoint/2010/main" val="404293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5A30-25D2-3440-BE00-C5FF6FEB37C5}"/>
              </a:ext>
            </a:extLst>
          </p:cNvPr>
          <p:cNvSpPr>
            <a:spLocks noGrp="1"/>
          </p:cNvSpPr>
          <p:nvPr>
            <p:ph type="title"/>
          </p:nvPr>
        </p:nvSpPr>
        <p:spPr>
          <a:xfrm>
            <a:off x="4699321" y="1209040"/>
            <a:ext cx="7014258" cy="1086222"/>
          </a:xfrm>
        </p:spPr>
        <p:txBody>
          <a:bodyPr>
            <a:normAutofit fontScale="90000"/>
          </a:bodyPr>
          <a:lstStyle/>
          <a:p>
            <a:r>
              <a:rPr lang="en-US" sz="2400" b="1" dirty="0"/>
              <a:t>MEANWHILE</a:t>
            </a:r>
            <a:r>
              <a:rPr lang="en-US" sz="2400" dirty="0"/>
              <a:t>, conductor, composer, arranger, and pianist Fritz Kurzweil narrowly escapes Nazi controlled Vienna, comes to the United States, joins the Army, and founds the Ft. Meade </a:t>
            </a:r>
            <a:r>
              <a:rPr lang="en-US" sz="2400" b="1" dirty="0"/>
              <a:t>mixed</a:t>
            </a:r>
            <a:r>
              <a:rPr lang="en-US" sz="2400" dirty="0"/>
              <a:t> chorus, AKA Ft. Meade soldiers’ chorus. </a:t>
            </a:r>
          </a:p>
        </p:txBody>
      </p:sp>
      <p:pic>
        <p:nvPicPr>
          <p:cNvPr id="6" name="Picture 5">
            <a:extLst>
              <a:ext uri="{FF2B5EF4-FFF2-40B4-BE49-F238E27FC236}">
                <a16:creationId xmlns:a16="http://schemas.microsoft.com/office/drawing/2014/main" id="{BBBB5876-B93B-4C4B-8B85-8160F2B81B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70" t="2851" r="2907" b="1350"/>
          <a:stretch/>
        </p:blipFill>
        <p:spPr>
          <a:xfrm>
            <a:off x="341695" y="173719"/>
            <a:ext cx="4074288" cy="6727312"/>
          </a:xfrm>
          <a:prstGeom prst="rect">
            <a:avLst/>
          </a:prstGeom>
        </p:spPr>
      </p:pic>
      <p:pic>
        <p:nvPicPr>
          <p:cNvPr id="8" name="Picture 7">
            <a:extLst>
              <a:ext uri="{FF2B5EF4-FFF2-40B4-BE49-F238E27FC236}">
                <a16:creationId xmlns:a16="http://schemas.microsoft.com/office/drawing/2014/main" id="{2E95C280-15A4-0940-BB94-A617AF516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37540" y="2293444"/>
            <a:ext cx="2236824" cy="4680304"/>
          </a:xfrm>
          <a:prstGeom prst="rect">
            <a:avLst/>
          </a:prstGeom>
        </p:spPr>
      </p:pic>
      <p:pic>
        <p:nvPicPr>
          <p:cNvPr id="10" name="Picture 9">
            <a:extLst>
              <a:ext uri="{FF2B5EF4-FFF2-40B4-BE49-F238E27FC236}">
                <a16:creationId xmlns:a16="http://schemas.microsoft.com/office/drawing/2014/main" id="{7B7B400C-26E3-7E4D-9137-C77C1A9B0C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1043" y="2480406"/>
            <a:ext cx="2714908" cy="4448086"/>
          </a:xfrm>
          <a:prstGeom prst="rect">
            <a:avLst/>
          </a:prstGeom>
        </p:spPr>
      </p:pic>
    </p:spTree>
    <p:extLst>
      <p:ext uri="{BB962C8B-B14F-4D97-AF65-F5344CB8AC3E}">
        <p14:creationId xmlns:p14="http://schemas.microsoft.com/office/powerpoint/2010/main" val="582989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83423</TotalTime>
  <Words>1755</Words>
  <Application>Microsoft Macintosh PowerPoint</Application>
  <PresentationFormat>Widescreen</PresentationFormat>
  <Paragraphs>92</Paragraphs>
  <Slides>36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Lucida Bright</vt:lpstr>
      <vt:lpstr>Wingdings</vt:lpstr>
      <vt:lpstr>Office Theme</vt:lpstr>
      <vt:lpstr>Overview - History of the Field Band</vt:lpstr>
      <vt:lpstr>1917: Camp Meade, MD is established. (In 1928 it is briefly named “Ft. Leonard Wood,” and then “Ft. George G. Meade,” to differentiate it from the existing Ft. Meade in South Dakota -- which is now a VA hospital!) As troops pass through and train for World War I, Camp Meade is home to many bands of all sizes. </vt:lpstr>
      <vt:lpstr>1920s-1930s: Future founding members of the Field Band: Chester “Chet” Whiting and the 110th Mounted Cavalry Band, Massachusetts National Guard.</vt:lpstr>
      <vt:lpstr>PowerPoint Presentation</vt:lpstr>
      <vt:lpstr>WWII: Whiting and the 110th travel via ship to the Pacific Theater (1941-1944)  They form the Americal Division Band, and perform and see combat on  New Caledonia, Fiji, Guadalcanal, and Bougainville.</vt:lpstr>
      <vt:lpstr>Despite war and terrible living conditions, Whiting and the Americal Division Band compose and arrange music, travel and perform extensively, and are a very effective morale builder. They make an impression on Army leadership…</vt:lpstr>
      <vt:lpstr>PowerPoint Presentation</vt:lpstr>
      <vt:lpstr>PowerPoint Presentation</vt:lpstr>
      <vt:lpstr>MEANWHILE, conductor, composer, arranger, and pianist Fritz Kurzweil narrowly escapes Nazi controlled Vienna, comes to the United States, joins the Army, and founds the Ft. Meade mixed chorus, AKA Ft. Meade soldiers’ chorus. </vt:lpstr>
      <vt:lpstr>PowerPoint Presentation</vt:lpstr>
      <vt:lpstr>PowerPoint Presentation</vt:lpstr>
      <vt:lpstr>1944: At Ft. Meade, Whiting links up with Fritz Kurzweil, who becomes part of the FCIB as conductor, composer, arranger, piano soloist – and most importantly, choral director. A chorus is formed of instrumentalists and is part of every performance.</vt:lpstr>
      <vt:lpstr>1946: WWII ends and General Jacob Devers puts Whiting in charge of a permanent, new Army Special Band: The Army Ground Forces Band – giving them a specific mission statement, “Go out into the grassroots of America and tell the story of the American Ground Soldier…”  The new band is essentially the same band as the 1st Combat Infantry Band (same commander, duty station, and personnel) but with an updated mission statement.  It continues touring the US – now with the mission of keeping Americans and the Army connected.</vt:lpstr>
      <vt:lpstr>PowerPoint Presentation</vt:lpstr>
      <vt:lpstr>PowerPoint Presentation</vt:lpstr>
      <vt:lpstr>1950: the Army Ground Forces Band is re-designated The United States Army Field Band.  -The name change reflects the restructuring of the Army’s major commands:  -During WWII: Army Ground Forces, Army Air Forces, Army Service Forces…  -In 1948, Army Ground Forces becomes Army Field Forces…   -In 1955 it becomes CONARC and in 1973 splits into FORSCOM and TRADOC   Numerous other names are considered for the band, including: Army of United States Band The Army Parade Band The Soldiers’ Band The US Army Field Forces Band The US Army Caravan of Music (yikes) United Forces Band Army Combat Band Army Combat Forces Band Army Service Band Army Concert Band etc.</vt:lpstr>
      <vt:lpstr>The band continues touring the US, and conducts three international tours: -1952 European Tour (Scotland, England, Germany, Austria, Belgium, Netherlands, France, Luxembourg)  -1957 European Tour (UK, France, Spain, Portugal, Monaco, Italy, Yugoslavia, Austria, Germany,  Luxembourg, Belgium, Netherlands)   1st US band to perform in Yugoslavia (behind the “iron curtain,” aka USSR, at the time) -1958 Southeast Asia Tour (Hawaii, Korea, Okinawa, Japan)</vt:lpstr>
      <vt:lpstr>PowerPoint Presentation</vt:lpstr>
      <vt:lpstr>By the end of the 1950s, the Soldiers’ Chorus, under the direction of SGM Gene Coughlin, has dedicated personnel positions, is hiring professional vocalists, and is considered its own component.</vt:lpstr>
      <vt:lpstr>1960: Chester E. Whiting retires and passes the baton to Robert Bierly. 1960s: Jazz comes to the forefront as the “Kings of the Road” big band/dance band is created. By the end of the decade (1969) a 3rd official touring component is formalized – the STUDIO BAND. </vt:lpstr>
      <vt:lpstr>PowerPoint Presentation</vt:lpstr>
      <vt:lpstr>- Vocal small groups flourish (the Four Hits, the Overland Singers, the Volunteers)  laying the foundation for the future 4th performing component of the Field Band. - During divided time in US history (Vietnam, fight to end segregation), the CB &amp; SC, and Studio Band  tour the nation and are effective at using the language of music to bring people together. - 1963: the first African American Soldiers join the Field Band: Quint Bowles and Bob Throne.</vt:lpstr>
      <vt:lpstr>1970 Latin American Tour (Guatemala, Nicaragua, Costa Rica, Panama, Canal Zone, Ecuador, Columbia,  Venezuela, Puerto Rico, St. Croix, St. Thomas (US Virgin Islands)) 1972-74: “Sing Out for America” tours with the SB &amp; SC, and the Volunteers. 1973: The SC conducts 1st cross country tour WITHOUT the band – a 23 day trip which includes a  performance with the Women’s Army Corps Band for the funeral of Lyndon B. Johnson. 1974: The Women’s Army Corps is phased out (1978). The Field Band begins hiring women  in 1974 and the Soldiers’ Chorus becomes a professional mixed chorus. 1978: the Studio Band is re-named the Jazz Ambassadors.</vt:lpstr>
      <vt:lpstr>Early 1980s: The Volunteers are re-booted as a rock band and become the 4th official touring component. 1984 European Tour (D-Day 40th): Holland, Belgium, Germany, France (including ceremonies at Omaha Beach and   Pointe du Hoc) 1985 - Alaska 1987 – Germany (750th of founding of Berlin, Bicentennial of US Constitution), Korea and Japan  The unit receives its first Superior Unit Award for this trip. (This is shortly before the fall of the Berlin Wall) 1989 – India (CB, SC, and JAs) 1989 – Jazz Ambassadors European Tour (Germany, France, Italy, Holland, Belgium, Switzerland (1st military group to  perform on the mainstage at Montreux Jazz Festival)) </vt:lpstr>
      <vt:lpstr>PowerPoint Presentation</vt:lpstr>
      <vt:lpstr>1991: For extensive touring in support of Operation Desert Storm, the band receives its second  Army Superior Unit Award. 1992: JAs to Mexico – 11 performances in 7 cities 1993: JAs to Japan – 10 day trip incl. opening of Glenn Miller Birthplace Society in Tokyo. 1994: Europe (D-day/WWII 50th commemorations): UK, Belgium, Luxembourg, Germany. 1996: The unit celebrates its 50th anniversary (see 50th anniversary video online). </vt:lpstr>
      <vt:lpstr>2000, 2006: Norwegian Military Tattoo in Oslo 2001, 2004: Alaska 2005: Hawaii (VOLS and some from JAs)  Midwest Clinic in Chicago</vt:lpstr>
      <vt:lpstr>2008, 2011, 2015, 2021: Midwest Clinic 2015: Volunteers ----&gt; Six String Soldiers 2018: Soundtrack of the American Soldier album 2018: Norwegian Military Tattoo, Oslo  Soldiers’ Chorus (Cantare) to Puerto Rico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Microsoft Office User</cp:lastModifiedBy>
  <cp:revision>131</cp:revision>
  <dcterms:created xsi:type="dcterms:W3CDTF">2023-08-21T21:30:09Z</dcterms:created>
  <dcterms:modified xsi:type="dcterms:W3CDTF">2025-08-27T17:38:39Z</dcterms:modified>
  <cp:category/>
</cp:coreProperties>
</file>